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8" r:id="rId6"/>
    <p:sldId id="257" r:id="rId7"/>
    <p:sldId id="258" r:id="rId8"/>
    <p:sldId id="260" r:id="rId9"/>
    <p:sldId id="261" r:id="rId10"/>
    <p:sldId id="262" r:id="rId11"/>
    <p:sldId id="265" r:id="rId12"/>
    <p:sldId id="266" r:id="rId13"/>
    <p:sldId id="259" r:id="rId14"/>
    <p:sldId id="263" r:id="rId15"/>
    <p:sldId id="26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419D45-9878-48DD-8F87-C6B046D08BF4}" v="6" dt="2025-10-14T19:31:11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rington Baker" userId="S::bakercar@upstate.edu::64be8ed6-d4f2-4025-930a-c0dee0ab3c4a" providerId="AD" clId="Web-{12AB3674-B5C2-9E7E-061C-0CCF79483651}"/>
    <pc:docChg chg="modSld">
      <pc:chgData name="Carrington Baker" userId="S::bakercar@upstate.edu::64be8ed6-d4f2-4025-930a-c0dee0ab3c4a" providerId="AD" clId="Web-{12AB3674-B5C2-9E7E-061C-0CCF79483651}" dt="2025-09-23T17:55:29.709" v="18" actId="20577"/>
      <pc:docMkLst>
        <pc:docMk/>
      </pc:docMkLst>
      <pc:sldChg chg="modSp">
        <pc:chgData name="Carrington Baker" userId="S::bakercar@upstate.edu::64be8ed6-d4f2-4025-930a-c0dee0ab3c4a" providerId="AD" clId="Web-{12AB3674-B5C2-9E7E-061C-0CCF79483651}" dt="2025-09-23T17:55:29.709" v="18" actId="20577"/>
        <pc:sldMkLst>
          <pc:docMk/>
          <pc:sldMk cId="2837003235" sldId="261"/>
        </pc:sldMkLst>
        <pc:spChg chg="mod">
          <ac:chgData name="Carrington Baker" userId="S::bakercar@upstate.edu::64be8ed6-d4f2-4025-930a-c0dee0ab3c4a" providerId="AD" clId="Web-{12AB3674-B5C2-9E7E-061C-0CCF79483651}" dt="2025-09-23T17:55:29.709" v="18" actId="20577"/>
          <ac:spMkLst>
            <pc:docMk/>
            <pc:sldMk cId="2837003235" sldId="261"/>
            <ac:spMk id="3" creationId="{8DA6D352-8391-B750-73C5-CCE659033188}"/>
          </ac:spMkLst>
        </pc:spChg>
      </pc:sldChg>
    </pc:docChg>
  </pc:docChgLst>
  <pc:docChgLst>
    <pc:chgData name="Carrington Baker" userId="S::bakercar@upstate.edu::64be8ed6-d4f2-4025-930a-c0dee0ab3c4a" providerId="AD" clId="Web-{09A18FE2-BEB8-1339-ABDA-32B4C41F9E21}"/>
    <pc:docChg chg="modSld">
      <pc:chgData name="Carrington Baker" userId="S::bakercar@upstate.edu::64be8ed6-d4f2-4025-930a-c0dee0ab3c4a" providerId="AD" clId="Web-{09A18FE2-BEB8-1339-ABDA-32B4C41F9E21}" dt="2025-09-23T18:11:37.424" v="3" actId="20577"/>
      <pc:docMkLst>
        <pc:docMk/>
      </pc:docMkLst>
      <pc:sldChg chg="modSp">
        <pc:chgData name="Carrington Baker" userId="S::bakercar@upstate.edu::64be8ed6-d4f2-4025-930a-c0dee0ab3c4a" providerId="AD" clId="Web-{09A18FE2-BEB8-1339-ABDA-32B4C41F9E21}" dt="2025-09-23T18:11:37.424" v="3" actId="20577"/>
        <pc:sldMkLst>
          <pc:docMk/>
          <pc:sldMk cId="2837003235" sldId="261"/>
        </pc:sldMkLst>
        <pc:spChg chg="mod">
          <ac:chgData name="Carrington Baker" userId="S::bakercar@upstate.edu::64be8ed6-d4f2-4025-930a-c0dee0ab3c4a" providerId="AD" clId="Web-{09A18FE2-BEB8-1339-ABDA-32B4C41F9E21}" dt="2025-09-23T18:11:37.424" v="3" actId="20577"/>
          <ac:spMkLst>
            <pc:docMk/>
            <pc:sldMk cId="2837003235" sldId="261"/>
            <ac:spMk id="3" creationId="{8DA6D352-8391-B750-73C5-CCE659033188}"/>
          </ac:spMkLst>
        </pc:spChg>
      </pc:sldChg>
    </pc:docChg>
  </pc:docChgLst>
  <pc:docChgLst>
    <pc:chgData name="Michelle D. Klick" userId="S::klickm@upstate.edu::018bc164-20c4-47cd-b302-33a02dc91127" providerId="AD" clId="Web-{A8419D45-9878-48DD-8F87-C6B046D08BF4}"/>
    <pc:docChg chg="modSld">
      <pc:chgData name="Michelle D. Klick" userId="S::klickm@upstate.edu::018bc164-20c4-47cd-b302-33a02dc91127" providerId="AD" clId="Web-{A8419D45-9878-48DD-8F87-C6B046D08BF4}" dt="2025-10-14T19:31:11.175" v="5" actId="14100"/>
      <pc:docMkLst>
        <pc:docMk/>
      </pc:docMkLst>
      <pc:sldChg chg="addSp delSp modSp">
        <pc:chgData name="Michelle D. Klick" userId="S::klickm@upstate.edu::018bc164-20c4-47cd-b302-33a02dc91127" providerId="AD" clId="Web-{A8419D45-9878-48DD-8F87-C6B046D08BF4}" dt="2025-10-14T19:31:11.175" v="5" actId="14100"/>
        <pc:sldMkLst>
          <pc:docMk/>
          <pc:sldMk cId="598501169" sldId="260"/>
        </pc:sldMkLst>
        <pc:spChg chg="add del mod">
          <ac:chgData name="Michelle D. Klick" userId="S::klickm@upstate.edu::018bc164-20c4-47cd-b302-33a02dc91127" providerId="AD" clId="Web-{A8419D45-9878-48DD-8F87-C6B046D08BF4}" dt="2025-10-14T19:30:49.640" v="1"/>
          <ac:spMkLst>
            <pc:docMk/>
            <pc:sldMk cId="598501169" sldId="260"/>
            <ac:spMk id="3" creationId="{D9E4596F-3531-8F99-16AD-13B87EC161E7}"/>
          </ac:spMkLst>
        </pc:spChg>
        <pc:picChg chg="add mod ord">
          <ac:chgData name="Michelle D. Klick" userId="S::klickm@upstate.edu::018bc164-20c4-47cd-b302-33a02dc91127" providerId="AD" clId="Web-{A8419D45-9878-48DD-8F87-C6B046D08BF4}" dt="2025-10-14T19:31:11.175" v="5" actId="14100"/>
          <ac:picMkLst>
            <pc:docMk/>
            <pc:sldMk cId="598501169" sldId="260"/>
            <ac:picMk id="4" creationId="{1D092EDF-BD6E-D167-223E-7838F373AB88}"/>
          </ac:picMkLst>
        </pc:picChg>
        <pc:picChg chg="del">
          <ac:chgData name="Michelle D. Klick" userId="S::klickm@upstate.edu::018bc164-20c4-47cd-b302-33a02dc91127" providerId="AD" clId="Web-{A8419D45-9878-48DD-8F87-C6B046D08BF4}" dt="2025-10-14T19:30:43.874" v="0"/>
          <ac:picMkLst>
            <pc:docMk/>
            <pc:sldMk cId="598501169" sldId="260"/>
            <ac:picMk id="5" creationId="{77D69CCE-3EC5-5291-B55A-4477F1B3C799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AB90AA-740E-4B7C-97AE-A8A1800665C9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646E70E-0925-4513-8A8A-7C01A7641956}">
      <dgm:prSet/>
      <dgm:spPr/>
      <dgm:t>
        <a:bodyPr/>
        <a:lstStyle/>
        <a:p>
          <a:r>
            <a:rPr lang="en-US"/>
            <a:t>Review patient chart for eligibility based on protocol criteria</a:t>
          </a:r>
        </a:p>
      </dgm:t>
    </dgm:pt>
    <dgm:pt modelId="{2DBFC0C0-F0A3-4A4B-8A64-3B7B6326A116}" type="parTrans" cxnId="{B0770589-FE8D-41A9-B2FC-363C2300F4A2}">
      <dgm:prSet/>
      <dgm:spPr/>
      <dgm:t>
        <a:bodyPr/>
        <a:lstStyle/>
        <a:p>
          <a:endParaRPr lang="en-US"/>
        </a:p>
      </dgm:t>
    </dgm:pt>
    <dgm:pt modelId="{91977D85-5D78-42F9-ACF6-93E92B7D97BA}" type="sibTrans" cxnId="{B0770589-FE8D-41A9-B2FC-363C2300F4A2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94F8A366-A9C2-4F78-9F13-D133D279F647}">
      <dgm:prSet/>
      <dgm:spPr/>
      <dgm:t>
        <a:bodyPr/>
        <a:lstStyle/>
        <a:p>
          <a:r>
            <a:rPr lang="en-US"/>
            <a:t>Provide patient with IRB approved study information</a:t>
          </a:r>
        </a:p>
      </dgm:t>
    </dgm:pt>
    <dgm:pt modelId="{B3C9AC1E-6FA9-4F68-8DAF-6A97867273F0}" type="parTrans" cxnId="{15CEF576-6C2F-41ED-9836-83E1E491EB05}">
      <dgm:prSet/>
      <dgm:spPr/>
      <dgm:t>
        <a:bodyPr/>
        <a:lstStyle/>
        <a:p>
          <a:endParaRPr lang="en-US"/>
        </a:p>
      </dgm:t>
    </dgm:pt>
    <dgm:pt modelId="{C20B0235-5DEB-450B-9F30-F102CBA6EA7B}" type="sibTrans" cxnId="{15CEF576-6C2F-41ED-9836-83E1E491EB05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91ED6C63-CD9E-48E5-B0B2-01CE54DE450A}">
      <dgm:prSet/>
      <dgm:spPr/>
      <dgm:t>
        <a:bodyPr/>
        <a:lstStyle/>
        <a:p>
          <a:r>
            <a:rPr lang="en-US"/>
            <a:t>Provide patient demographics and documentation of eligibility </a:t>
          </a:r>
        </a:p>
      </dgm:t>
    </dgm:pt>
    <dgm:pt modelId="{60926CF0-6489-4B18-970A-13B1383FCDE2}" type="parTrans" cxnId="{DF210608-696A-4012-8403-7E66A4341A38}">
      <dgm:prSet/>
      <dgm:spPr/>
      <dgm:t>
        <a:bodyPr/>
        <a:lstStyle/>
        <a:p>
          <a:endParaRPr lang="en-US"/>
        </a:p>
      </dgm:t>
    </dgm:pt>
    <dgm:pt modelId="{8245BF8C-D714-495E-A261-37713CF9F4BE}" type="sibTrans" cxnId="{DF210608-696A-4012-8403-7E66A4341A38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863C8408-79B2-FD46-AEF2-0FE20D369AC3}" type="pres">
      <dgm:prSet presAssocID="{15AB90AA-740E-4B7C-97AE-A8A1800665C9}" presName="Name0" presStyleCnt="0">
        <dgm:presLayoutVars>
          <dgm:animLvl val="lvl"/>
          <dgm:resizeHandles val="exact"/>
        </dgm:presLayoutVars>
      </dgm:prSet>
      <dgm:spPr/>
    </dgm:pt>
    <dgm:pt modelId="{F531EC97-1683-674D-9126-E4B49176AFC1}" type="pres">
      <dgm:prSet presAssocID="{1646E70E-0925-4513-8A8A-7C01A7641956}" presName="compositeNode" presStyleCnt="0">
        <dgm:presLayoutVars>
          <dgm:bulletEnabled val="1"/>
        </dgm:presLayoutVars>
      </dgm:prSet>
      <dgm:spPr/>
    </dgm:pt>
    <dgm:pt modelId="{953B4125-C9FF-DE49-9C4F-2F7997C3EDB7}" type="pres">
      <dgm:prSet presAssocID="{1646E70E-0925-4513-8A8A-7C01A7641956}" presName="bgRect" presStyleLbl="bgAccFollowNode1" presStyleIdx="0" presStyleCnt="3"/>
      <dgm:spPr/>
    </dgm:pt>
    <dgm:pt modelId="{04DC8635-A8A8-4246-B713-884D20B4C28F}" type="pres">
      <dgm:prSet presAssocID="{91977D85-5D78-42F9-ACF6-93E92B7D97BA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D71D6D9C-3FB5-454C-905E-5AA511769FCD}" type="pres">
      <dgm:prSet presAssocID="{1646E70E-0925-4513-8A8A-7C01A7641956}" presName="bottomLine" presStyleLbl="alignNode1" presStyleIdx="1" presStyleCnt="6">
        <dgm:presLayoutVars/>
      </dgm:prSet>
      <dgm:spPr/>
    </dgm:pt>
    <dgm:pt modelId="{9454DF0C-49C8-8F42-AC26-E46448B3447A}" type="pres">
      <dgm:prSet presAssocID="{1646E70E-0925-4513-8A8A-7C01A7641956}" presName="nodeText" presStyleLbl="bgAccFollowNode1" presStyleIdx="0" presStyleCnt="3">
        <dgm:presLayoutVars>
          <dgm:bulletEnabled val="1"/>
        </dgm:presLayoutVars>
      </dgm:prSet>
      <dgm:spPr/>
    </dgm:pt>
    <dgm:pt modelId="{6DD07DAD-DDDE-554D-8C5E-E3FB6E1BC9FC}" type="pres">
      <dgm:prSet presAssocID="{91977D85-5D78-42F9-ACF6-93E92B7D97BA}" presName="sibTrans" presStyleCnt="0"/>
      <dgm:spPr/>
    </dgm:pt>
    <dgm:pt modelId="{738573BB-C7B7-5C45-9DE4-99A21CACA596}" type="pres">
      <dgm:prSet presAssocID="{94F8A366-A9C2-4F78-9F13-D133D279F647}" presName="compositeNode" presStyleCnt="0">
        <dgm:presLayoutVars>
          <dgm:bulletEnabled val="1"/>
        </dgm:presLayoutVars>
      </dgm:prSet>
      <dgm:spPr/>
    </dgm:pt>
    <dgm:pt modelId="{7263AF73-92B3-3446-918E-9D83756E28EB}" type="pres">
      <dgm:prSet presAssocID="{94F8A366-A9C2-4F78-9F13-D133D279F647}" presName="bgRect" presStyleLbl="bgAccFollowNode1" presStyleIdx="1" presStyleCnt="3"/>
      <dgm:spPr/>
    </dgm:pt>
    <dgm:pt modelId="{7A56C8C3-6327-EB4A-A856-9EC4F0895051}" type="pres">
      <dgm:prSet presAssocID="{C20B0235-5DEB-450B-9F30-F102CBA6EA7B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C2E0BB94-D652-D94B-980C-76683447BA41}" type="pres">
      <dgm:prSet presAssocID="{94F8A366-A9C2-4F78-9F13-D133D279F647}" presName="bottomLine" presStyleLbl="alignNode1" presStyleIdx="3" presStyleCnt="6">
        <dgm:presLayoutVars/>
      </dgm:prSet>
      <dgm:spPr/>
    </dgm:pt>
    <dgm:pt modelId="{6D840AAF-5EA1-5745-BBF3-D87AEFFFD597}" type="pres">
      <dgm:prSet presAssocID="{94F8A366-A9C2-4F78-9F13-D133D279F647}" presName="nodeText" presStyleLbl="bgAccFollowNode1" presStyleIdx="1" presStyleCnt="3">
        <dgm:presLayoutVars>
          <dgm:bulletEnabled val="1"/>
        </dgm:presLayoutVars>
      </dgm:prSet>
      <dgm:spPr/>
    </dgm:pt>
    <dgm:pt modelId="{5B7B8EDC-B116-B049-99A3-E1F4144BF2D0}" type="pres">
      <dgm:prSet presAssocID="{C20B0235-5DEB-450B-9F30-F102CBA6EA7B}" presName="sibTrans" presStyleCnt="0"/>
      <dgm:spPr/>
    </dgm:pt>
    <dgm:pt modelId="{B75D3CEE-B853-3B41-8EE5-291F8D0BBE7A}" type="pres">
      <dgm:prSet presAssocID="{91ED6C63-CD9E-48E5-B0B2-01CE54DE450A}" presName="compositeNode" presStyleCnt="0">
        <dgm:presLayoutVars>
          <dgm:bulletEnabled val="1"/>
        </dgm:presLayoutVars>
      </dgm:prSet>
      <dgm:spPr/>
    </dgm:pt>
    <dgm:pt modelId="{FD554D48-3B1E-D34D-8465-35E78733124E}" type="pres">
      <dgm:prSet presAssocID="{91ED6C63-CD9E-48E5-B0B2-01CE54DE450A}" presName="bgRect" presStyleLbl="bgAccFollowNode1" presStyleIdx="2" presStyleCnt="3"/>
      <dgm:spPr/>
    </dgm:pt>
    <dgm:pt modelId="{1A90E0C1-DDC9-4843-B673-3D6C58CAE65D}" type="pres">
      <dgm:prSet presAssocID="{8245BF8C-D714-495E-A261-37713CF9F4BE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93184BAE-ACE8-2A48-B0FE-CB25AE421E54}" type="pres">
      <dgm:prSet presAssocID="{91ED6C63-CD9E-48E5-B0B2-01CE54DE450A}" presName="bottomLine" presStyleLbl="alignNode1" presStyleIdx="5" presStyleCnt="6">
        <dgm:presLayoutVars/>
      </dgm:prSet>
      <dgm:spPr/>
    </dgm:pt>
    <dgm:pt modelId="{6ABE8CFF-2828-2E47-8692-E17F3C47F5B2}" type="pres">
      <dgm:prSet presAssocID="{91ED6C63-CD9E-48E5-B0B2-01CE54DE450A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DF210608-696A-4012-8403-7E66A4341A38}" srcId="{15AB90AA-740E-4B7C-97AE-A8A1800665C9}" destId="{91ED6C63-CD9E-48E5-B0B2-01CE54DE450A}" srcOrd="2" destOrd="0" parTransId="{60926CF0-6489-4B18-970A-13B1383FCDE2}" sibTransId="{8245BF8C-D714-495E-A261-37713CF9F4BE}"/>
    <dgm:cxn modelId="{6AD26E1C-C3DC-654C-8359-3F80F1790B98}" type="presOf" srcId="{1646E70E-0925-4513-8A8A-7C01A7641956}" destId="{953B4125-C9FF-DE49-9C4F-2F7997C3EDB7}" srcOrd="0" destOrd="0" presId="urn:microsoft.com/office/officeart/2016/7/layout/BasicLinearProcessNumbered"/>
    <dgm:cxn modelId="{FF9BA12D-345E-5345-A0C4-02EE11060659}" type="presOf" srcId="{8245BF8C-D714-495E-A261-37713CF9F4BE}" destId="{1A90E0C1-DDC9-4843-B673-3D6C58CAE65D}" srcOrd="0" destOrd="0" presId="urn:microsoft.com/office/officeart/2016/7/layout/BasicLinearProcessNumbered"/>
    <dgm:cxn modelId="{39524F66-9458-4947-9306-2AC92E0916F5}" type="presOf" srcId="{91ED6C63-CD9E-48E5-B0B2-01CE54DE450A}" destId="{6ABE8CFF-2828-2E47-8692-E17F3C47F5B2}" srcOrd="1" destOrd="0" presId="urn:microsoft.com/office/officeart/2016/7/layout/BasicLinearProcessNumbered"/>
    <dgm:cxn modelId="{4D7ED94B-F026-5942-AC56-0441030DD1F0}" type="presOf" srcId="{1646E70E-0925-4513-8A8A-7C01A7641956}" destId="{9454DF0C-49C8-8F42-AC26-E46448B3447A}" srcOrd="1" destOrd="0" presId="urn:microsoft.com/office/officeart/2016/7/layout/BasicLinearProcessNumbered"/>
    <dgm:cxn modelId="{15CEF576-6C2F-41ED-9836-83E1E491EB05}" srcId="{15AB90AA-740E-4B7C-97AE-A8A1800665C9}" destId="{94F8A366-A9C2-4F78-9F13-D133D279F647}" srcOrd="1" destOrd="0" parTransId="{B3C9AC1E-6FA9-4F68-8DAF-6A97867273F0}" sibTransId="{C20B0235-5DEB-450B-9F30-F102CBA6EA7B}"/>
    <dgm:cxn modelId="{B0770589-FE8D-41A9-B2FC-363C2300F4A2}" srcId="{15AB90AA-740E-4B7C-97AE-A8A1800665C9}" destId="{1646E70E-0925-4513-8A8A-7C01A7641956}" srcOrd="0" destOrd="0" parTransId="{2DBFC0C0-F0A3-4A4B-8A64-3B7B6326A116}" sibTransId="{91977D85-5D78-42F9-ACF6-93E92B7D97BA}"/>
    <dgm:cxn modelId="{DB9CE98C-BB90-8943-901D-A05ED21E9E50}" type="presOf" srcId="{94F8A366-A9C2-4F78-9F13-D133D279F647}" destId="{7263AF73-92B3-3446-918E-9D83756E28EB}" srcOrd="0" destOrd="0" presId="urn:microsoft.com/office/officeart/2016/7/layout/BasicLinearProcessNumbered"/>
    <dgm:cxn modelId="{C536C49E-AB6D-1C40-B763-76187D309F22}" type="presOf" srcId="{91977D85-5D78-42F9-ACF6-93E92B7D97BA}" destId="{04DC8635-A8A8-4246-B713-884D20B4C28F}" srcOrd="0" destOrd="0" presId="urn:microsoft.com/office/officeart/2016/7/layout/BasicLinearProcessNumbered"/>
    <dgm:cxn modelId="{A426C49F-0018-FC48-BB42-7FA0D7FB6BAB}" type="presOf" srcId="{15AB90AA-740E-4B7C-97AE-A8A1800665C9}" destId="{863C8408-79B2-FD46-AEF2-0FE20D369AC3}" srcOrd="0" destOrd="0" presId="urn:microsoft.com/office/officeart/2016/7/layout/BasicLinearProcessNumbered"/>
    <dgm:cxn modelId="{A7DF86D1-F12D-B745-B9E0-2091DD9B588C}" type="presOf" srcId="{91ED6C63-CD9E-48E5-B0B2-01CE54DE450A}" destId="{FD554D48-3B1E-D34D-8465-35E78733124E}" srcOrd="0" destOrd="0" presId="urn:microsoft.com/office/officeart/2016/7/layout/BasicLinearProcessNumbered"/>
    <dgm:cxn modelId="{B481FFE0-0FB5-3C4F-9A73-32F8C10DD760}" type="presOf" srcId="{94F8A366-A9C2-4F78-9F13-D133D279F647}" destId="{6D840AAF-5EA1-5745-BBF3-D87AEFFFD597}" srcOrd="1" destOrd="0" presId="urn:microsoft.com/office/officeart/2016/7/layout/BasicLinearProcessNumbered"/>
    <dgm:cxn modelId="{25B76EFC-02A0-BB47-8C4B-B868A100E76C}" type="presOf" srcId="{C20B0235-5DEB-450B-9F30-F102CBA6EA7B}" destId="{7A56C8C3-6327-EB4A-A856-9EC4F0895051}" srcOrd="0" destOrd="0" presId="urn:microsoft.com/office/officeart/2016/7/layout/BasicLinearProcessNumbered"/>
    <dgm:cxn modelId="{26472F6F-CC5D-2C4B-BBA9-9AA1F7E8D833}" type="presParOf" srcId="{863C8408-79B2-FD46-AEF2-0FE20D369AC3}" destId="{F531EC97-1683-674D-9126-E4B49176AFC1}" srcOrd="0" destOrd="0" presId="urn:microsoft.com/office/officeart/2016/7/layout/BasicLinearProcessNumbered"/>
    <dgm:cxn modelId="{FC4F36A0-582E-8A4B-B693-87507C50CD35}" type="presParOf" srcId="{F531EC97-1683-674D-9126-E4B49176AFC1}" destId="{953B4125-C9FF-DE49-9C4F-2F7997C3EDB7}" srcOrd="0" destOrd="0" presId="urn:microsoft.com/office/officeart/2016/7/layout/BasicLinearProcessNumbered"/>
    <dgm:cxn modelId="{6DD826EF-C595-0244-8758-1FA2A0771BC0}" type="presParOf" srcId="{F531EC97-1683-674D-9126-E4B49176AFC1}" destId="{04DC8635-A8A8-4246-B713-884D20B4C28F}" srcOrd="1" destOrd="0" presId="urn:microsoft.com/office/officeart/2016/7/layout/BasicLinearProcessNumbered"/>
    <dgm:cxn modelId="{EF324D0C-0326-9941-A1F8-58075D5E309C}" type="presParOf" srcId="{F531EC97-1683-674D-9126-E4B49176AFC1}" destId="{D71D6D9C-3FB5-454C-905E-5AA511769FCD}" srcOrd="2" destOrd="0" presId="urn:microsoft.com/office/officeart/2016/7/layout/BasicLinearProcessNumbered"/>
    <dgm:cxn modelId="{81424EED-4D0C-FA4A-8151-A3AD8652D432}" type="presParOf" srcId="{F531EC97-1683-674D-9126-E4B49176AFC1}" destId="{9454DF0C-49C8-8F42-AC26-E46448B3447A}" srcOrd="3" destOrd="0" presId="urn:microsoft.com/office/officeart/2016/7/layout/BasicLinearProcessNumbered"/>
    <dgm:cxn modelId="{C5E922F8-26C3-624D-8CD4-660436DDCCD9}" type="presParOf" srcId="{863C8408-79B2-FD46-AEF2-0FE20D369AC3}" destId="{6DD07DAD-DDDE-554D-8C5E-E3FB6E1BC9FC}" srcOrd="1" destOrd="0" presId="urn:microsoft.com/office/officeart/2016/7/layout/BasicLinearProcessNumbered"/>
    <dgm:cxn modelId="{513840FE-EB5B-DF45-B2A4-88881ACAC8D8}" type="presParOf" srcId="{863C8408-79B2-FD46-AEF2-0FE20D369AC3}" destId="{738573BB-C7B7-5C45-9DE4-99A21CACA596}" srcOrd="2" destOrd="0" presId="urn:microsoft.com/office/officeart/2016/7/layout/BasicLinearProcessNumbered"/>
    <dgm:cxn modelId="{858762D1-079E-094C-8F24-93951F408F78}" type="presParOf" srcId="{738573BB-C7B7-5C45-9DE4-99A21CACA596}" destId="{7263AF73-92B3-3446-918E-9D83756E28EB}" srcOrd="0" destOrd="0" presId="urn:microsoft.com/office/officeart/2016/7/layout/BasicLinearProcessNumbered"/>
    <dgm:cxn modelId="{961AB5E8-7B89-5F4D-B183-19D958AA9534}" type="presParOf" srcId="{738573BB-C7B7-5C45-9DE4-99A21CACA596}" destId="{7A56C8C3-6327-EB4A-A856-9EC4F0895051}" srcOrd="1" destOrd="0" presId="urn:microsoft.com/office/officeart/2016/7/layout/BasicLinearProcessNumbered"/>
    <dgm:cxn modelId="{06B99A2F-7C2B-364C-8B14-73BAAED90FF5}" type="presParOf" srcId="{738573BB-C7B7-5C45-9DE4-99A21CACA596}" destId="{C2E0BB94-D652-D94B-980C-76683447BA41}" srcOrd="2" destOrd="0" presId="urn:microsoft.com/office/officeart/2016/7/layout/BasicLinearProcessNumbered"/>
    <dgm:cxn modelId="{EF29F36C-522E-6C46-8CD2-FE2C0DCEC8E1}" type="presParOf" srcId="{738573BB-C7B7-5C45-9DE4-99A21CACA596}" destId="{6D840AAF-5EA1-5745-BBF3-D87AEFFFD597}" srcOrd="3" destOrd="0" presId="urn:microsoft.com/office/officeart/2016/7/layout/BasicLinearProcessNumbered"/>
    <dgm:cxn modelId="{1D32FAD4-F726-8F4F-8BC1-48CB75A045CC}" type="presParOf" srcId="{863C8408-79B2-FD46-AEF2-0FE20D369AC3}" destId="{5B7B8EDC-B116-B049-99A3-E1F4144BF2D0}" srcOrd="3" destOrd="0" presId="urn:microsoft.com/office/officeart/2016/7/layout/BasicLinearProcessNumbered"/>
    <dgm:cxn modelId="{BDBBC435-9ACE-3E44-AEE1-BEAAD33A6E40}" type="presParOf" srcId="{863C8408-79B2-FD46-AEF2-0FE20D369AC3}" destId="{B75D3CEE-B853-3B41-8EE5-291F8D0BBE7A}" srcOrd="4" destOrd="0" presId="urn:microsoft.com/office/officeart/2016/7/layout/BasicLinearProcessNumbered"/>
    <dgm:cxn modelId="{F31A0DEA-FD19-4F41-B23E-8D5570328F63}" type="presParOf" srcId="{B75D3CEE-B853-3B41-8EE5-291F8D0BBE7A}" destId="{FD554D48-3B1E-D34D-8465-35E78733124E}" srcOrd="0" destOrd="0" presId="urn:microsoft.com/office/officeart/2016/7/layout/BasicLinearProcessNumbered"/>
    <dgm:cxn modelId="{772A6B63-487A-8D4A-9BFF-EAE6099CC87A}" type="presParOf" srcId="{B75D3CEE-B853-3B41-8EE5-291F8D0BBE7A}" destId="{1A90E0C1-DDC9-4843-B673-3D6C58CAE65D}" srcOrd="1" destOrd="0" presId="urn:microsoft.com/office/officeart/2016/7/layout/BasicLinearProcessNumbered"/>
    <dgm:cxn modelId="{34D2192B-DE37-F64F-A0B4-A52E4C53102E}" type="presParOf" srcId="{B75D3CEE-B853-3B41-8EE5-291F8D0BBE7A}" destId="{93184BAE-ACE8-2A48-B0FE-CB25AE421E54}" srcOrd="2" destOrd="0" presId="urn:microsoft.com/office/officeart/2016/7/layout/BasicLinearProcessNumbered"/>
    <dgm:cxn modelId="{01221280-8303-1F47-87DA-1FDBB27A970C}" type="presParOf" srcId="{B75D3CEE-B853-3B41-8EE5-291F8D0BBE7A}" destId="{6ABE8CFF-2828-2E47-8692-E17F3C47F5B2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F717AA-60BA-4900-A9F4-2F469DD15B4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676E3A-B941-451C-A89F-1DD60A615315}">
      <dgm:prSet/>
      <dgm:spPr/>
      <dgm:t>
        <a:bodyPr/>
        <a:lstStyle/>
        <a:p>
          <a:r>
            <a:rPr lang="en-US"/>
            <a:t>Clinician identifies patient eligible for study &amp; gives patient info</a:t>
          </a:r>
        </a:p>
      </dgm:t>
    </dgm:pt>
    <dgm:pt modelId="{FFDF6C19-03C1-4139-84F8-7538CD8B069B}" type="parTrans" cxnId="{CB4BA518-5909-4212-AE8B-C0AC97AAB3DB}">
      <dgm:prSet/>
      <dgm:spPr/>
      <dgm:t>
        <a:bodyPr/>
        <a:lstStyle/>
        <a:p>
          <a:endParaRPr lang="en-US"/>
        </a:p>
      </dgm:t>
    </dgm:pt>
    <dgm:pt modelId="{49EFD510-6A50-45F4-AA6E-FC33AF2BEC30}" type="sibTrans" cxnId="{CB4BA518-5909-4212-AE8B-C0AC97AAB3DB}">
      <dgm:prSet/>
      <dgm:spPr/>
      <dgm:t>
        <a:bodyPr/>
        <a:lstStyle/>
        <a:p>
          <a:endParaRPr lang="en-US"/>
        </a:p>
      </dgm:t>
    </dgm:pt>
    <dgm:pt modelId="{DB2067C8-5C41-40C1-BA75-97753D9CFC3C}">
      <dgm:prSet/>
      <dgm:spPr/>
      <dgm:t>
        <a:bodyPr/>
        <a:lstStyle/>
        <a:p>
          <a:r>
            <a:rPr lang="en-US"/>
            <a:t>FCMG &amp; Emergency Departments</a:t>
          </a:r>
        </a:p>
      </dgm:t>
    </dgm:pt>
    <dgm:pt modelId="{57260E21-C112-48B6-896C-527A2D904ABD}" type="parTrans" cxnId="{D5151D9B-D441-481A-8551-8C568D4FA21F}">
      <dgm:prSet/>
      <dgm:spPr/>
      <dgm:t>
        <a:bodyPr/>
        <a:lstStyle/>
        <a:p>
          <a:endParaRPr lang="en-US"/>
        </a:p>
      </dgm:t>
    </dgm:pt>
    <dgm:pt modelId="{E536029A-C3F6-471D-9E67-E596CF27BF81}" type="sibTrans" cxnId="{D5151D9B-D441-481A-8551-8C568D4FA21F}">
      <dgm:prSet/>
      <dgm:spPr/>
      <dgm:t>
        <a:bodyPr/>
        <a:lstStyle/>
        <a:p>
          <a:endParaRPr lang="en-US"/>
        </a:p>
      </dgm:t>
    </dgm:pt>
    <dgm:pt modelId="{02136BF5-6292-4C7F-B819-923F0E10A3EE}">
      <dgm:prSet/>
      <dgm:spPr/>
      <dgm:t>
        <a:bodyPr/>
        <a:lstStyle/>
        <a:p>
          <a:r>
            <a:rPr lang="en-US"/>
            <a:t>Submit data via RedCap</a:t>
          </a:r>
        </a:p>
      </dgm:t>
    </dgm:pt>
    <dgm:pt modelId="{45A249E0-1A7D-4C59-9A44-3AE03DA5CDD7}" type="parTrans" cxnId="{5156FA3E-980E-45F8-BA95-110DBC3BFD79}">
      <dgm:prSet/>
      <dgm:spPr/>
      <dgm:t>
        <a:bodyPr/>
        <a:lstStyle/>
        <a:p>
          <a:endParaRPr lang="en-US"/>
        </a:p>
      </dgm:t>
    </dgm:pt>
    <dgm:pt modelId="{06513533-397C-407B-A8F5-90188D955D7C}" type="sibTrans" cxnId="{5156FA3E-980E-45F8-BA95-110DBC3BFD79}">
      <dgm:prSet/>
      <dgm:spPr/>
      <dgm:t>
        <a:bodyPr/>
        <a:lstStyle/>
        <a:p>
          <a:endParaRPr lang="en-US"/>
        </a:p>
      </dgm:t>
    </dgm:pt>
    <dgm:pt modelId="{CCCEC48B-5DAE-4E46-B711-CB799EB7D765}">
      <dgm:prSet/>
      <dgm:spPr/>
      <dgm:t>
        <a:bodyPr/>
        <a:lstStyle/>
        <a:p>
          <a:r>
            <a:rPr lang="en-US"/>
            <a:t>Connect Care/Hospitalists &amp; IDA</a:t>
          </a:r>
        </a:p>
      </dgm:t>
    </dgm:pt>
    <dgm:pt modelId="{1BB7DB27-2242-402E-BEFC-B4B5B83AD09E}" type="parTrans" cxnId="{70A9B3B9-100B-4009-A50A-FA20AE7C4380}">
      <dgm:prSet/>
      <dgm:spPr/>
      <dgm:t>
        <a:bodyPr/>
        <a:lstStyle/>
        <a:p>
          <a:endParaRPr lang="en-US"/>
        </a:p>
      </dgm:t>
    </dgm:pt>
    <dgm:pt modelId="{E77A5AAE-F0AC-40AB-B102-12523E79FD6D}" type="sibTrans" cxnId="{70A9B3B9-100B-4009-A50A-FA20AE7C4380}">
      <dgm:prSet/>
      <dgm:spPr/>
      <dgm:t>
        <a:bodyPr/>
        <a:lstStyle/>
        <a:p>
          <a:endParaRPr lang="en-US"/>
        </a:p>
      </dgm:t>
    </dgm:pt>
    <dgm:pt modelId="{FD633512-CBA4-4E1D-A6AC-999F23EC3C3D}">
      <dgm:prSet/>
      <dgm:spPr/>
      <dgm:t>
        <a:bodyPr/>
        <a:lstStyle/>
        <a:p>
          <a:r>
            <a:rPr lang="en-US"/>
            <a:t>Submit data via EPIC</a:t>
          </a:r>
        </a:p>
      </dgm:t>
    </dgm:pt>
    <dgm:pt modelId="{308938BF-1468-4875-A513-FF23F2932401}" type="parTrans" cxnId="{2B006469-98B0-47E8-858A-B5BD84DA697E}">
      <dgm:prSet/>
      <dgm:spPr/>
      <dgm:t>
        <a:bodyPr/>
        <a:lstStyle/>
        <a:p>
          <a:endParaRPr lang="en-US"/>
        </a:p>
      </dgm:t>
    </dgm:pt>
    <dgm:pt modelId="{F84B1632-8CF3-494E-B9F4-6172EA884657}" type="sibTrans" cxnId="{2B006469-98B0-47E8-858A-B5BD84DA697E}">
      <dgm:prSet/>
      <dgm:spPr/>
      <dgm:t>
        <a:bodyPr/>
        <a:lstStyle/>
        <a:p>
          <a:endParaRPr lang="en-US"/>
        </a:p>
      </dgm:t>
    </dgm:pt>
    <dgm:pt modelId="{07011F8F-F233-46C9-87DC-C55A5E2684EC}">
      <dgm:prSet/>
      <dgm:spPr/>
      <dgm:t>
        <a:bodyPr/>
        <a:lstStyle/>
        <a:p>
          <a:r>
            <a:rPr lang="en-US"/>
            <a:t>GHI will contact patient within 1-2 business days to schedule</a:t>
          </a:r>
        </a:p>
      </dgm:t>
    </dgm:pt>
    <dgm:pt modelId="{7519CEEB-6A96-42C9-BAEF-2A9A215A3AAC}" type="parTrans" cxnId="{03EEC945-C7B8-4184-94B8-1F867677CF38}">
      <dgm:prSet/>
      <dgm:spPr/>
      <dgm:t>
        <a:bodyPr/>
        <a:lstStyle/>
        <a:p>
          <a:endParaRPr lang="en-US"/>
        </a:p>
      </dgm:t>
    </dgm:pt>
    <dgm:pt modelId="{F40BD3C8-51CC-4B77-90A3-1AAD03B38E9B}" type="sibTrans" cxnId="{03EEC945-C7B8-4184-94B8-1F867677CF38}">
      <dgm:prSet/>
      <dgm:spPr/>
      <dgm:t>
        <a:bodyPr/>
        <a:lstStyle/>
        <a:p>
          <a:endParaRPr lang="en-US"/>
        </a:p>
      </dgm:t>
    </dgm:pt>
    <dgm:pt modelId="{5B27FB2B-2CCA-4D7D-980F-A958D13CF781}">
      <dgm:prSet/>
      <dgm:spPr/>
      <dgm:t>
        <a:bodyPr/>
        <a:lstStyle/>
        <a:p>
          <a:r>
            <a:rPr lang="en-US"/>
            <a:t>GHI will track charts reviewed by each group for compensation</a:t>
          </a:r>
        </a:p>
      </dgm:t>
    </dgm:pt>
    <dgm:pt modelId="{8F61490C-4100-4023-A79C-04DC2CD05466}" type="parTrans" cxnId="{57E4A620-C326-42CC-96E9-69CEC9B57D2C}">
      <dgm:prSet/>
      <dgm:spPr/>
      <dgm:t>
        <a:bodyPr/>
        <a:lstStyle/>
        <a:p>
          <a:endParaRPr lang="en-US"/>
        </a:p>
      </dgm:t>
    </dgm:pt>
    <dgm:pt modelId="{EF3056D9-A93F-44B3-91DF-F7AA2B4E19A5}" type="sibTrans" cxnId="{57E4A620-C326-42CC-96E9-69CEC9B57D2C}">
      <dgm:prSet/>
      <dgm:spPr/>
      <dgm:t>
        <a:bodyPr/>
        <a:lstStyle/>
        <a:p>
          <a:endParaRPr lang="en-US"/>
        </a:p>
      </dgm:t>
    </dgm:pt>
    <dgm:pt modelId="{5A567252-1685-4EC4-80D7-F7350A61E7BA}">
      <dgm:prSet/>
      <dgm:spPr/>
      <dgm:t>
        <a:bodyPr/>
        <a:lstStyle/>
        <a:p>
          <a:r>
            <a:rPr lang="en-US"/>
            <a:t>Planning for 200-400 charts reviewed per Pre-Screening site</a:t>
          </a:r>
        </a:p>
      </dgm:t>
    </dgm:pt>
    <dgm:pt modelId="{04A0E2E6-B8F5-4AB5-8DB2-C6923E31E4D0}" type="parTrans" cxnId="{4200EB87-E9AD-4294-A343-7FC7C65A9774}">
      <dgm:prSet/>
      <dgm:spPr/>
      <dgm:t>
        <a:bodyPr/>
        <a:lstStyle/>
        <a:p>
          <a:endParaRPr lang="en-US"/>
        </a:p>
      </dgm:t>
    </dgm:pt>
    <dgm:pt modelId="{8781AF3B-FE23-4CD2-9EC7-BD2571340780}" type="sibTrans" cxnId="{4200EB87-E9AD-4294-A343-7FC7C65A9774}">
      <dgm:prSet/>
      <dgm:spPr/>
      <dgm:t>
        <a:bodyPr/>
        <a:lstStyle/>
        <a:p>
          <a:endParaRPr lang="en-US"/>
        </a:p>
      </dgm:t>
    </dgm:pt>
    <dgm:pt modelId="{50904708-9A0E-4643-82D6-79F4037E8A9B}">
      <dgm:prSet/>
      <dgm:spPr/>
      <dgm:t>
        <a:bodyPr/>
        <a:lstStyle/>
        <a:p>
          <a:r>
            <a:rPr lang="en-US"/>
            <a:t>GHI will enroll 1,000 subjects into study</a:t>
          </a:r>
        </a:p>
      </dgm:t>
    </dgm:pt>
    <dgm:pt modelId="{840EC65B-E67E-4266-AFE3-5247E651937B}" type="parTrans" cxnId="{436CBA5F-FF31-43D7-A9EE-00DB47705125}">
      <dgm:prSet/>
      <dgm:spPr/>
      <dgm:t>
        <a:bodyPr/>
        <a:lstStyle/>
        <a:p>
          <a:endParaRPr lang="en-US"/>
        </a:p>
      </dgm:t>
    </dgm:pt>
    <dgm:pt modelId="{9D765569-EFE3-4784-A69F-34CA0EAB8B27}" type="sibTrans" cxnId="{436CBA5F-FF31-43D7-A9EE-00DB47705125}">
      <dgm:prSet/>
      <dgm:spPr/>
      <dgm:t>
        <a:bodyPr/>
        <a:lstStyle/>
        <a:p>
          <a:endParaRPr lang="en-US"/>
        </a:p>
      </dgm:t>
    </dgm:pt>
    <dgm:pt modelId="{C638262C-2D2A-6F4E-80BE-D7DD0259AAD1}" type="pres">
      <dgm:prSet presAssocID="{69F717AA-60BA-4900-A9F4-2F469DD15B4B}" presName="Name0" presStyleCnt="0">
        <dgm:presLayoutVars>
          <dgm:dir/>
          <dgm:resizeHandles val="exact"/>
        </dgm:presLayoutVars>
      </dgm:prSet>
      <dgm:spPr/>
    </dgm:pt>
    <dgm:pt modelId="{CF9B8B86-90B5-D343-949F-B2940ABD4814}" type="pres">
      <dgm:prSet presAssocID="{33676E3A-B941-451C-A89F-1DD60A615315}" presName="node" presStyleLbl="node1" presStyleIdx="0" presStyleCnt="7">
        <dgm:presLayoutVars>
          <dgm:bulletEnabled val="1"/>
        </dgm:presLayoutVars>
      </dgm:prSet>
      <dgm:spPr/>
    </dgm:pt>
    <dgm:pt modelId="{A7BE0CE7-FB6F-9B40-A8BF-32725615DBFA}" type="pres">
      <dgm:prSet presAssocID="{49EFD510-6A50-45F4-AA6E-FC33AF2BEC30}" presName="sibTrans" presStyleLbl="sibTrans1D1" presStyleIdx="0" presStyleCnt="6"/>
      <dgm:spPr/>
    </dgm:pt>
    <dgm:pt modelId="{04956831-3BE1-7147-971B-C8F5F1E0F62C}" type="pres">
      <dgm:prSet presAssocID="{49EFD510-6A50-45F4-AA6E-FC33AF2BEC30}" presName="connectorText" presStyleLbl="sibTrans1D1" presStyleIdx="0" presStyleCnt="6"/>
      <dgm:spPr/>
    </dgm:pt>
    <dgm:pt modelId="{4BEAC17D-2DDC-E74D-BCDA-D536F0E2F3E1}" type="pres">
      <dgm:prSet presAssocID="{DB2067C8-5C41-40C1-BA75-97753D9CFC3C}" presName="node" presStyleLbl="node1" presStyleIdx="1" presStyleCnt="7">
        <dgm:presLayoutVars>
          <dgm:bulletEnabled val="1"/>
        </dgm:presLayoutVars>
      </dgm:prSet>
      <dgm:spPr/>
    </dgm:pt>
    <dgm:pt modelId="{67C90E04-EAAA-E84F-B74F-8013D6B05789}" type="pres">
      <dgm:prSet presAssocID="{E536029A-C3F6-471D-9E67-E596CF27BF81}" presName="sibTrans" presStyleLbl="sibTrans1D1" presStyleIdx="1" presStyleCnt="6"/>
      <dgm:spPr/>
    </dgm:pt>
    <dgm:pt modelId="{A5E28D7F-77F9-E242-81D5-E6497C4FACC8}" type="pres">
      <dgm:prSet presAssocID="{E536029A-C3F6-471D-9E67-E596CF27BF81}" presName="connectorText" presStyleLbl="sibTrans1D1" presStyleIdx="1" presStyleCnt="6"/>
      <dgm:spPr/>
    </dgm:pt>
    <dgm:pt modelId="{0E2EBDF4-A24D-2B4F-9493-5D98CF6152BF}" type="pres">
      <dgm:prSet presAssocID="{CCCEC48B-5DAE-4E46-B711-CB799EB7D765}" presName="node" presStyleLbl="node1" presStyleIdx="2" presStyleCnt="7">
        <dgm:presLayoutVars>
          <dgm:bulletEnabled val="1"/>
        </dgm:presLayoutVars>
      </dgm:prSet>
      <dgm:spPr/>
    </dgm:pt>
    <dgm:pt modelId="{EB3A2EA0-4931-884A-86D5-1FC96E6B2569}" type="pres">
      <dgm:prSet presAssocID="{E77A5AAE-F0AC-40AB-B102-12523E79FD6D}" presName="sibTrans" presStyleLbl="sibTrans1D1" presStyleIdx="2" presStyleCnt="6"/>
      <dgm:spPr/>
    </dgm:pt>
    <dgm:pt modelId="{09823A2E-180C-754D-AC0D-C31BAC9D5F3D}" type="pres">
      <dgm:prSet presAssocID="{E77A5AAE-F0AC-40AB-B102-12523E79FD6D}" presName="connectorText" presStyleLbl="sibTrans1D1" presStyleIdx="2" presStyleCnt="6"/>
      <dgm:spPr/>
    </dgm:pt>
    <dgm:pt modelId="{6B6E5785-43B0-4B42-9576-8AF1FFC4A74E}" type="pres">
      <dgm:prSet presAssocID="{07011F8F-F233-46C9-87DC-C55A5E2684EC}" presName="node" presStyleLbl="node1" presStyleIdx="3" presStyleCnt="7">
        <dgm:presLayoutVars>
          <dgm:bulletEnabled val="1"/>
        </dgm:presLayoutVars>
      </dgm:prSet>
      <dgm:spPr/>
    </dgm:pt>
    <dgm:pt modelId="{275A8667-C594-1A44-A36A-CCEEE824F7B0}" type="pres">
      <dgm:prSet presAssocID="{F40BD3C8-51CC-4B77-90A3-1AAD03B38E9B}" presName="sibTrans" presStyleLbl="sibTrans1D1" presStyleIdx="3" presStyleCnt="6"/>
      <dgm:spPr/>
    </dgm:pt>
    <dgm:pt modelId="{18A8BA35-1414-B54F-B185-FFD677F3C1A7}" type="pres">
      <dgm:prSet presAssocID="{F40BD3C8-51CC-4B77-90A3-1AAD03B38E9B}" presName="connectorText" presStyleLbl="sibTrans1D1" presStyleIdx="3" presStyleCnt="6"/>
      <dgm:spPr/>
    </dgm:pt>
    <dgm:pt modelId="{355790BB-0CDB-514B-AEA6-CD550F5E9A84}" type="pres">
      <dgm:prSet presAssocID="{5B27FB2B-2CCA-4D7D-980F-A958D13CF781}" presName="node" presStyleLbl="node1" presStyleIdx="4" presStyleCnt="7">
        <dgm:presLayoutVars>
          <dgm:bulletEnabled val="1"/>
        </dgm:presLayoutVars>
      </dgm:prSet>
      <dgm:spPr/>
    </dgm:pt>
    <dgm:pt modelId="{89FE2553-5157-B043-AD44-21BFC47C90BD}" type="pres">
      <dgm:prSet presAssocID="{EF3056D9-A93F-44B3-91DF-F7AA2B4E19A5}" presName="sibTrans" presStyleLbl="sibTrans1D1" presStyleIdx="4" presStyleCnt="6"/>
      <dgm:spPr/>
    </dgm:pt>
    <dgm:pt modelId="{C916EA60-B066-4D4E-9587-AA53C7DF7FA3}" type="pres">
      <dgm:prSet presAssocID="{EF3056D9-A93F-44B3-91DF-F7AA2B4E19A5}" presName="connectorText" presStyleLbl="sibTrans1D1" presStyleIdx="4" presStyleCnt="6"/>
      <dgm:spPr/>
    </dgm:pt>
    <dgm:pt modelId="{5F7D6E5A-AFAF-4A43-A42B-A2CECB4B2444}" type="pres">
      <dgm:prSet presAssocID="{5A567252-1685-4EC4-80D7-F7350A61E7BA}" presName="node" presStyleLbl="node1" presStyleIdx="5" presStyleCnt="7">
        <dgm:presLayoutVars>
          <dgm:bulletEnabled val="1"/>
        </dgm:presLayoutVars>
      </dgm:prSet>
      <dgm:spPr/>
    </dgm:pt>
    <dgm:pt modelId="{C6EA193A-2D2A-FC4A-B4B7-73F3BDFDEF36}" type="pres">
      <dgm:prSet presAssocID="{8781AF3B-FE23-4CD2-9EC7-BD2571340780}" presName="sibTrans" presStyleLbl="sibTrans1D1" presStyleIdx="5" presStyleCnt="6"/>
      <dgm:spPr/>
    </dgm:pt>
    <dgm:pt modelId="{7FAD95B5-A796-C34B-8701-A85C490183B5}" type="pres">
      <dgm:prSet presAssocID="{8781AF3B-FE23-4CD2-9EC7-BD2571340780}" presName="connectorText" presStyleLbl="sibTrans1D1" presStyleIdx="5" presStyleCnt="6"/>
      <dgm:spPr/>
    </dgm:pt>
    <dgm:pt modelId="{478345ED-8D02-1542-BF3D-0106EA0FE54E}" type="pres">
      <dgm:prSet presAssocID="{50904708-9A0E-4643-82D6-79F4037E8A9B}" presName="node" presStyleLbl="node1" presStyleIdx="6" presStyleCnt="7">
        <dgm:presLayoutVars>
          <dgm:bulletEnabled val="1"/>
        </dgm:presLayoutVars>
      </dgm:prSet>
      <dgm:spPr/>
    </dgm:pt>
  </dgm:ptLst>
  <dgm:cxnLst>
    <dgm:cxn modelId="{50BBB906-A2C5-A840-91EF-F7AEB5921F1F}" type="presOf" srcId="{02136BF5-6292-4C7F-B819-923F0E10A3EE}" destId="{4BEAC17D-2DDC-E74D-BCDA-D536F0E2F3E1}" srcOrd="0" destOrd="1" presId="urn:microsoft.com/office/officeart/2016/7/layout/RepeatingBendingProcessNew"/>
    <dgm:cxn modelId="{4A94450F-48B2-6D46-8A37-F4F88D5E5FDC}" type="presOf" srcId="{E77A5AAE-F0AC-40AB-B102-12523E79FD6D}" destId="{09823A2E-180C-754D-AC0D-C31BAC9D5F3D}" srcOrd="1" destOrd="0" presId="urn:microsoft.com/office/officeart/2016/7/layout/RepeatingBendingProcessNew"/>
    <dgm:cxn modelId="{317F6B18-A897-8D49-AD98-E30692AD6A77}" type="presOf" srcId="{CCCEC48B-5DAE-4E46-B711-CB799EB7D765}" destId="{0E2EBDF4-A24D-2B4F-9493-5D98CF6152BF}" srcOrd="0" destOrd="0" presId="urn:microsoft.com/office/officeart/2016/7/layout/RepeatingBendingProcessNew"/>
    <dgm:cxn modelId="{CB4BA518-5909-4212-AE8B-C0AC97AAB3DB}" srcId="{69F717AA-60BA-4900-A9F4-2F469DD15B4B}" destId="{33676E3A-B941-451C-A89F-1DD60A615315}" srcOrd="0" destOrd="0" parTransId="{FFDF6C19-03C1-4139-84F8-7538CD8B069B}" sibTransId="{49EFD510-6A50-45F4-AA6E-FC33AF2BEC30}"/>
    <dgm:cxn modelId="{57E4A620-C326-42CC-96E9-69CEC9B57D2C}" srcId="{69F717AA-60BA-4900-A9F4-2F469DD15B4B}" destId="{5B27FB2B-2CCA-4D7D-980F-A958D13CF781}" srcOrd="4" destOrd="0" parTransId="{8F61490C-4100-4023-A79C-04DC2CD05466}" sibTransId="{EF3056D9-A93F-44B3-91DF-F7AA2B4E19A5}"/>
    <dgm:cxn modelId="{E6957723-84C0-3041-A92B-AEB9F85BDB30}" type="presOf" srcId="{50904708-9A0E-4643-82D6-79F4037E8A9B}" destId="{478345ED-8D02-1542-BF3D-0106EA0FE54E}" srcOrd="0" destOrd="0" presId="urn:microsoft.com/office/officeart/2016/7/layout/RepeatingBendingProcessNew"/>
    <dgm:cxn modelId="{FAD78625-DF89-8545-8C2A-D887975D8099}" type="presOf" srcId="{49EFD510-6A50-45F4-AA6E-FC33AF2BEC30}" destId="{A7BE0CE7-FB6F-9B40-A8BF-32725615DBFA}" srcOrd="0" destOrd="0" presId="urn:microsoft.com/office/officeart/2016/7/layout/RepeatingBendingProcessNew"/>
    <dgm:cxn modelId="{0387A930-7447-3B42-AA48-E15C2495F2F0}" type="presOf" srcId="{F40BD3C8-51CC-4B77-90A3-1AAD03B38E9B}" destId="{275A8667-C594-1A44-A36A-CCEEE824F7B0}" srcOrd="0" destOrd="0" presId="urn:microsoft.com/office/officeart/2016/7/layout/RepeatingBendingProcessNew"/>
    <dgm:cxn modelId="{0095EF3B-C465-0443-86DE-895FCFB9445C}" type="presOf" srcId="{5A567252-1685-4EC4-80D7-F7350A61E7BA}" destId="{5F7D6E5A-AFAF-4A43-A42B-A2CECB4B2444}" srcOrd="0" destOrd="0" presId="urn:microsoft.com/office/officeart/2016/7/layout/RepeatingBendingProcessNew"/>
    <dgm:cxn modelId="{5156FA3E-980E-45F8-BA95-110DBC3BFD79}" srcId="{DB2067C8-5C41-40C1-BA75-97753D9CFC3C}" destId="{02136BF5-6292-4C7F-B819-923F0E10A3EE}" srcOrd="0" destOrd="0" parTransId="{45A249E0-1A7D-4C59-9A44-3AE03DA5CDD7}" sibTransId="{06513533-397C-407B-A8F5-90188D955D7C}"/>
    <dgm:cxn modelId="{436CBA5F-FF31-43D7-A9EE-00DB47705125}" srcId="{69F717AA-60BA-4900-A9F4-2F469DD15B4B}" destId="{50904708-9A0E-4643-82D6-79F4037E8A9B}" srcOrd="6" destOrd="0" parTransId="{840EC65B-E67E-4266-AFE3-5247E651937B}" sibTransId="{9D765569-EFE3-4784-A69F-34CA0EAB8B27}"/>
    <dgm:cxn modelId="{8EBDE742-0403-CE49-B9AD-663AE2656592}" type="presOf" srcId="{DB2067C8-5C41-40C1-BA75-97753D9CFC3C}" destId="{4BEAC17D-2DDC-E74D-BCDA-D536F0E2F3E1}" srcOrd="0" destOrd="0" presId="urn:microsoft.com/office/officeart/2016/7/layout/RepeatingBendingProcessNew"/>
    <dgm:cxn modelId="{03EEC945-C7B8-4184-94B8-1F867677CF38}" srcId="{69F717AA-60BA-4900-A9F4-2F469DD15B4B}" destId="{07011F8F-F233-46C9-87DC-C55A5E2684EC}" srcOrd="3" destOrd="0" parTransId="{7519CEEB-6A96-42C9-BAEF-2A9A215A3AAC}" sibTransId="{F40BD3C8-51CC-4B77-90A3-1AAD03B38E9B}"/>
    <dgm:cxn modelId="{2B006469-98B0-47E8-858A-B5BD84DA697E}" srcId="{CCCEC48B-5DAE-4E46-B711-CB799EB7D765}" destId="{FD633512-CBA4-4E1D-A6AC-999F23EC3C3D}" srcOrd="0" destOrd="0" parTransId="{308938BF-1468-4875-A513-FF23F2932401}" sibTransId="{F84B1632-8CF3-494E-B9F4-6172EA884657}"/>
    <dgm:cxn modelId="{D550B26D-6EEC-4A47-BDB3-D6C9D7FD6FE2}" type="presOf" srcId="{E536029A-C3F6-471D-9E67-E596CF27BF81}" destId="{67C90E04-EAAA-E84F-B74F-8013D6B05789}" srcOrd="0" destOrd="0" presId="urn:microsoft.com/office/officeart/2016/7/layout/RepeatingBendingProcessNew"/>
    <dgm:cxn modelId="{08116651-966D-5744-9DD8-9B940EBADBAB}" type="presOf" srcId="{E77A5AAE-F0AC-40AB-B102-12523E79FD6D}" destId="{EB3A2EA0-4931-884A-86D5-1FC96E6B2569}" srcOrd="0" destOrd="0" presId="urn:microsoft.com/office/officeart/2016/7/layout/RepeatingBendingProcessNew"/>
    <dgm:cxn modelId="{C0FF5A76-1C2A-D940-90A3-4CA90B7793B4}" type="presOf" srcId="{EF3056D9-A93F-44B3-91DF-F7AA2B4E19A5}" destId="{C916EA60-B066-4D4E-9587-AA53C7DF7FA3}" srcOrd="1" destOrd="0" presId="urn:microsoft.com/office/officeart/2016/7/layout/RepeatingBendingProcessNew"/>
    <dgm:cxn modelId="{0EF55B78-725F-B146-B858-A0C25D6B4D35}" type="presOf" srcId="{49EFD510-6A50-45F4-AA6E-FC33AF2BEC30}" destId="{04956831-3BE1-7147-971B-C8F5F1E0F62C}" srcOrd="1" destOrd="0" presId="urn:microsoft.com/office/officeart/2016/7/layout/RepeatingBendingProcessNew"/>
    <dgm:cxn modelId="{756A8D79-9323-6F42-B61C-5A37B21D3024}" type="presOf" srcId="{8781AF3B-FE23-4CD2-9EC7-BD2571340780}" destId="{C6EA193A-2D2A-FC4A-B4B7-73F3BDFDEF36}" srcOrd="0" destOrd="0" presId="urn:microsoft.com/office/officeart/2016/7/layout/RepeatingBendingProcessNew"/>
    <dgm:cxn modelId="{6C5FB659-969C-4648-9836-4A1E54950E0D}" type="presOf" srcId="{33676E3A-B941-451C-A89F-1DD60A615315}" destId="{CF9B8B86-90B5-D343-949F-B2940ABD4814}" srcOrd="0" destOrd="0" presId="urn:microsoft.com/office/officeart/2016/7/layout/RepeatingBendingProcessNew"/>
    <dgm:cxn modelId="{4200EB87-E9AD-4294-A343-7FC7C65A9774}" srcId="{69F717AA-60BA-4900-A9F4-2F469DD15B4B}" destId="{5A567252-1685-4EC4-80D7-F7350A61E7BA}" srcOrd="5" destOrd="0" parTransId="{04A0E2E6-B8F5-4AB5-8DB2-C6923E31E4D0}" sibTransId="{8781AF3B-FE23-4CD2-9EC7-BD2571340780}"/>
    <dgm:cxn modelId="{DE5A498E-ABB4-134F-B9F7-90A45FA1CFB1}" type="presOf" srcId="{EF3056D9-A93F-44B3-91DF-F7AA2B4E19A5}" destId="{89FE2553-5157-B043-AD44-21BFC47C90BD}" srcOrd="0" destOrd="0" presId="urn:microsoft.com/office/officeart/2016/7/layout/RepeatingBendingProcessNew"/>
    <dgm:cxn modelId="{7CB1E68F-161D-384C-809A-A31238077557}" type="presOf" srcId="{07011F8F-F233-46C9-87DC-C55A5E2684EC}" destId="{6B6E5785-43B0-4B42-9576-8AF1FFC4A74E}" srcOrd="0" destOrd="0" presId="urn:microsoft.com/office/officeart/2016/7/layout/RepeatingBendingProcessNew"/>
    <dgm:cxn modelId="{D5151D9B-D441-481A-8551-8C568D4FA21F}" srcId="{69F717AA-60BA-4900-A9F4-2F469DD15B4B}" destId="{DB2067C8-5C41-40C1-BA75-97753D9CFC3C}" srcOrd="1" destOrd="0" parTransId="{57260E21-C112-48B6-896C-527A2D904ABD}" sibTransId="{E536029A-C3F6-471D-9E67-E596CF27BF81}"/>
    <dgm:cxn modelId="{7874EEA8-A5CB-7A48-88B2-762EF7727C5B}" type="presOf" srcId="{69F717AA-60BA-4900-A9F4-2F469DD15B4B}" destId="{C638262C-2D2A-6F4E-80BE-D7DD0259AAD1}" srcOrd="0" destOrd="0" presId="urn:microsoft.com/office/officeart/2016/7/layout/RepeatingBendingProcessNew"/>
    <dgm:cxn modelId="{AAF511AE-B92D-8142-A8C6-A8FFF9EAC541}" type="presOf" srcId="{E536029A-C3F6-471D-9E67-E596CF27BF81}" destId="{A5E28D7F-77F9-E242-81D5-E6497C4FACC8}" srcOrd="1" destOrd="0" presId="urn:microsoft.com/office/officeart/2016/7/layout/RepeatingBendingProcessNew"/>
    <dgm:cxn modelId="{70A9B3B9-100B-4009-A50A-FA20AE7C4380}" srcId="{69F717AA-60BA-4900-A9F4-2F469DD15B4B}" destId="{CCCEC48B-5DAE-4E46-B711-CB799EB7D765}" srcOrd="2" destOrd="0" parTransId="{1BB7DB27-2242-402E-BEFC-B4B5B83AD09E}" sibTransId="{E77A5AAE-F0AC-40AB-B102-12523E79FD6D}"/>
    <dgm:cxn modelId="{650B12CB-5F7F-984D-A693-543DC058C98E}" type="presOf" srcId="{5B27FB2B-2CCA-4D7D-980F-A958D13CF781}" destId="{355790BB-0CDB-514B-AEA6-CD550F5E9A84}" srcOrd="0" destOrd="0" presId="urn:microsoft.com/office/officeart/2016/7/layout/RepeatingBendingProcessNew"/>
    <dgm:cxn modelId="{A8E3D1CE-14D9-5B49-A035-8FDBA2200519}" type="presOf" srcId="{FD633512-CBA4-4E1D-A6AC-999F23EC3C3D}" destId="{0E2EBDF4-A24D-2B4F-9493-5D98CF6152BF}" srcOrd="0" destOrd="1" presId="urn:microsoft.com/office/officeart/2016/7/layout/RepeatingBendingProcessNew"/>
    <dgm:cxn modelId="{4D9B6CD0-84AF-1B45-91BA-7F5255908013}" type="presOf" srcId="{8781AF3B-FE23-4CD2-9EC7-BD2571340780}" destId="{7FAD95B5-A796-C34B-8701-A85C490183B5}" srcOrd="1" destOrd="0" presId="urn:microsoft.com/office/officeart/2016/7/layout/RepeatingBendingProcessNew"/>
    <dgm:cxn modelId="{A20B44FE-3863-684A-86A6-7963A4E34476}" type="presOf" srcId="{F40BD3C8-51CC-4B77-90A3-1AAD03B38E9B}" destId="{18A8BA35-1414-B54F-B185-FFD677F3C1A7}" srcOrd="1" destOrd="0" presId="urn:microsoft.com/office/officeart/2016/7/layout/RepeatingBendingProcessNew"/>
    <dgm:cxn modelId="{3E337805-8F19-6C42-B864-1C8EC515E4E1}" type="presParOf" srcId="{C638262C-2D2A-6F4E-80BE-D7DD0259AAD1}" destId="{CF9B8B86-90B5-D343-949F-B2940ABD4814}" srcOrd="0" destOrd="0" presId="urn:microsoft.com/office/officeart/2016/7/layout/RepeatingBendingProcessNew"/>
    <dgm:cxn modelId="{4AB60D6B-A6FD-DD42-B7A8-73270371E813}" type="presParOf" srcId="{C638262C-2D2A-6F4E-80BE-D7DD0259AAD1}" destId="{A7BE0CE7-FB6F-9B40-A8BF-32725615DBFA}" srcOrd="1" destOrd="0" presId="urn:microsoft.com/office/officeart/2016/7/layout/RepeatingBendingProcessNew"/>
    <dgm:cxn modelId="{0533509B-9718-8D46-872B-FD759E9802AA}" type="presParOf" srcId="{A7BE0CE7-FB6F-9B40-A8BF-32725615DBFA}" destId="{04956831-3BE1-7147-971B-C8F5F1E0F62C}" srcOrd="0" destOrd="0" presId="urn:microsoft.com/office/officeart/2016/7/layout/RepeatingBendingProcessNew"/>
    <dgm:cxn modelId="{A2C76470-4D6D-0A4E-BF81-42D85883CB6F}" type="presParOf" srcId="{C638262C-2D2A-6F4E-80BE-D7DD0259AAD1}" destId="{4BEAC17D-2DDC-E74D-BCDA-D536F0E2F3E1}" srcOrd="2" destOrd="0" presId="urn:microsoft.com/office/officeart/2016/7/layout/RepeatingBendingProcessNew"/>
    <dgm:cxn modelId="{6C392EDE-3631-D84F-8406-49FC0C8BCF56}" type="presParOf" srcId="{C638262C-2D2A-6F4E-80BE-D7DD0259AAD1}" destId="{67C90E04-EAAA-E84F-B74F-8013D6B05789}" srcOrd="3" destOrd="0" presId="urn:microsoft.com/office/officeart/2016/7/layout/RepeatingBendingProcessNew"/>
    <dgm:cxn modelId="{1C1D50D8-38C0-0B4F-82F4-9CCF413546F6}" type="presParOf" srcId="{67C90E04-EAAA-E84F-B74F-8013D6B05789}" destId="{A5E28D7F-77F9-E242-81D5-E6497C4FACC8}" srcOrd="0" destOrd="0" presId="urn:microsoft.com/office/officeart/2016/7/layout/RepeatingBendingProcessNew"/>
    <dgm:cxn modelId="{E4E49392-C397-2840-8612-288755031226}" type="presParOf" srcId="{C638262C-2D2A-6F4E-80BE-D7DD0259AAD1}" destId="{0E2EBDF4-A24D-2B4F-9493-5D98CF6152BF}" srcOrd="4" destOrd="0" presId="urn:microsoft.com/office/officeart/2016/7/layout/RepeatingBendingProcessNew"/>
    <dgm:cxn modelId="{7877B6DC-2F8D-7641-B28F-B87107E78D30}" type="presParOf" srcId="{C638262C-2D2A-6F4E-80BE-D7DD0259AAD1}" destId="{EB3A2EA0-4931-884A-86D5-1FC96E6B2569}" srcOrd="5" destOrd="0" presId="urn:microsoft.com/office/officeart/2016/7/layout/RepeatingBendingProcessNew"/>
    <dgm:cxn modelId="{78C44B8B-8C7F-8B4A-8999-74A3FD5A4951}" type="presParOf" srcId="{EB3A2EA0-4931-884A-86D5-1FC96E6B2569}" destId="{09823A2E-180C-754D-AC0D-C31BAC9D5F3D}" srcOrd="0" destOrd="0" presId="urn:microsoft.com/office/officeart/2016/7/layout/RepeatingBendingProcessNew"/>
    <dgm:cxn modelId="{C449AFFB-7F5A-EB44-A7DE-5603324F1DFF}" type="presParOf" srcId="{C638262C-2D2A-6F4E-80BE-D7DD0259AAD1}" destId="{6B6E5785-43B0-4B42-9576-8AF1FFC4A74E}" srcOrd="6" destOrd="0" presId="urn:microsoft.com/office/officeart/2016/7/layout/RepeatingBendingProcessNew"/>
    <dgm:cxn modelId="{4B7480CE-F0DD-2247-857E-ABC1D5D8E8B6}" type="presParOf" srcId="{C638262C-2D2A-6F4E-80BE-D7DD0259AAD1}" destId="{275A8667-C594-1A44-A36A-CCEEE824F7B0}" srcOrd="7" destOrd="0" presId="urn:microsoft.com/office/officeart/2016/7/layout/RepeatingBendingProcessNew"/>
    <dgm:cxn modelId="{933A2675-7C31-3E40-A1FE-9805362118F5}" type="presParOf" srcId="{275A8667-C594-1A44-A36A-CCEEE824F7B0}" destId="{18A8BA35-1414-B54F-B185-FFD677F3C1A7}" srcOrd="0" destOrd="0" presId="urn:microsoft.com/office/officeart/2016/7/layout/RepeatingBendingProcessNew"/>
    <dgm:cxn modelId="{B29A46AF-550B-B444-ADB1-DB93E0AB8AE7}" type="presParOf" srcId="{C638262C-2D2A-6F4E-80BE-D7DD0259AAD1}" destId="{355790BB-0CDB-514B-AEA6-CD550F5E9A84}" srcOrd="8" destOrd="0" presId="urn:microsoft.com/office/officeart/2016/7/layout/RepeatingBendingProcessNew"/>
    <dgm:cxn modelId="{A58C7CBD-0CCD-7244-99AA-5FD87FDCED86}" type="presParOf" srcId="{C638262C-2D2A-6F4E-80BE-D7DD0259AAD1}" destId="{89FE2553-5157-B043-AD44-21BFC47C90BD}" srcOrd="9" destOrd="0" presId="urn:microsoft.com/office/officeart/2016/7/layout/RepeatingBendingProcessNew"/>
    <dgm:cxn modelId="{CA6B6F8E-F378-6244-A399-D076246BD7E9}" type="presParOf" srcId="{89FE2553-5157-B043-AD44-21BFC47C90BD}" destId="{C916EA60-B066-4D4E-9587-AA53C7DF7FA3}" srcOrd="0" destOrd="0" presId="urn:microsoft.com/office/officeart/2016/7/layout/RepeatingBendingProcessNew"/>
    <dgm:cxn modelId="{C99B519B-CB0C-644B-B301-171E59C65039}" type="presParOf" srcId="{C638262C-2D2A-6F4E-80BE-D7DD0259AAD1}" destId="{5F7D6E5A-AFAF-4A43-A42B-A2CECB4B2444}" srcOrd="10" destOrd="0" presId="urn:microsoft.com/office/officeart/2016/7/layout/RepeatingBendingProcessNew"/>
    <dgm:cxn modelId="{470B5EFE-CE16-A747-905B-5159252AB669}" type="presParOf" srcId="{C638262C-2D2A-6F4E-80BE-D7DD0259AAD1}" destId="{C6EA193A-2D2A-FC4A-B4B7-73F3BDFDEF36}" srcOrd="11" destOrd="0" presId="urn:microsoft.com/office/officeart/2016/7/layout/RepeatingBendingProcessNew"/>
    <dgm:cxn modelId="{2A96461F-AF1E-0A41-B31A-F798FE0F14C3}" type="presParOf" srcId="{C6EA193A-2D2A-FC4A-B4B7-73F3BDFDEF36}" destId="{7FAD95B5-A796-C34B-8701-A85C490183B5}" srcOrd="0" destOrd="0" presId="urn:microsoft.com/office/officeart/2016/7/layout/RepeatingBendingProcessNew"/>
    <dgm:cxn modelId="{C157F004-759A-2B41-B495-0D7D41ACDF6B}" type="presParOf" srcId="{C638262C-2D2A-6F4E-80BE-D7DD0259AAD1}" destId="{478345ED-8D02-1542-BF3D-0106EA0FE54E}" srcOrd="12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B4125-C9FF-DE49-9C4F-2F7997C3EDB7}">
      <dsp:nvSpPr>
        <dsp:cNvPr id="0" name=""/>
        <dsp:cNvSpPr/>
      </dsp:nvSpPr>
      <dsp:spPr>
        <a:xfrm>
          <a:off x="0" y="0"/>
          <a:ext cx="3414946" cy="368940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243" tIns="330200" rIns="266243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Review patient chart for eligibility based on protocol criteria</a:t>
          </a:r>
        </a:p>
      </dsp:txBody>
      <dsp:txXfrm>
        <a:off x="0" y="1401973"/>
        <a:ext cx="3414946" cy="2213643"/>
      </dsp:txXfrm>
    </dsp:sp>
    <dsp:sp modelId="{04DC8635-A8A8-4246-B713-884D20B4C28F}">
      <dsp:nvSpPr>
        <dsp:cNvPr id="0" name=""/>
        <dsp:cNvSpPr/>
      </dsp:nvSpPr>
      <dsp:spPr>
        <a:xfrm>
          <a:off x="1154062" y="368940"/>
          <a:ext cx="1106821" cy="110682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292" tIns="12700" rIns="8629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316152" y="531030"/>
        <a:ext cx="782641" cy="782641"/>
      </dsp:txXfrm>
    </dsp:sp>
    <dsp:sp modelId="{D71D6D9C-3FB5-454C-905E-5AA511769FCD}">
      <dsp:nvSpPr>
        <dsp:cNvPr id="0" name=""/>
        <dsp:cNvSpPr/>
      </dsp:nvSpPr>
      <dsp:spPr>
        <a:xfrm>
          <a:off x="0" y="3689333"/>
          <a:ext cx="3414946" cy="72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accent2">
              <a:hueOff val="1288723"/>
              <a:satOff val="-3699"/>
              <a:lumOff val="-5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3AF73-92B3-3446-918E-9D83756E28EB}">
      <dsp:nvSpPr>
        <dsp:cNvPr id="0" name=""/>
        <dsp:cNvSpPr/>
      </dsp:nvSpPr>
      <dsp:spPr>
        <a:xfrm>
          <a:off x="3756441" y="0"/>
          <a:ext cx="3414946" cy="3689405"/>
        </a:xfrm>
        <a:prstGeom prst="rect">
          <a:avLst/>
        </a:prstGeom>
        <a:solidFill>
          <a:schemeClr val="accent2">
            <a:tint val="40000"/>
            <a:alpha val="90000"/>
            <a:hueOff val="3367359"/>
            <a:satOff val="-31116"/>
            <a:lumOff val="-350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367359"/>
              <a:satOff val="-31116"/>
              <a:lumOff val="-350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243" tIns="330200" rIns="266243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Provide patient with IRB approved study information</a:t>
          </a:r>
        </a:p>
      </dsp:txBody>
      <dsp:txXfrm>
        <a:off x="3756441" y="1401973"/>
        <a:ext cx="3414946" cy="2213643"/>
      </dsp:txXfrm>
    </dsp:sp>
    <dsp:sp modelId="{7A56C8C3-6327-EB4A-A856-9EC4F0895051}">
      <dsp:nvSpPr>
        <dsp:cNvPr id="0" name=""/>
        <dsp:cNvSpPr/>
      </dsp:nvSpPr>
      <dsp:spPr>
        <a:xfrm>
          <a:off x="4910503" y="368940"/>
          <a:ext cx="1106821" cy="1106821"/>
        </a:xfrm>
        <a:prstGeom prst="ellipse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accent2">
              <a:hueOff val="2577445"/>
              <a:satOff val="-7397"/>
              <a:lumOff val="-11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292" tIns="12700" rIns="8629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5072593" y="531030"/>
        <a:ext cx="782641" cy="782641"/>
      </dsp:txXfrm>
    </dsp:sp>
    <dsp:sp modelId="{C2E0BB94-D652-D94B-980C-76683447BA41}">
      <dsp:nvSpPr>
        <dsp:cNvPr id="0" name=""/>
        <dsp:cNvSpPr/>
      </dsp:nvSpPr>
      <dsp:spPr>
        <a:xfrm>
          <a:off x="3756441" y="3689333"/>
          <a:ext cx="3414946" cy="72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accent2">
              <a:hueOff val="3866169"/>
              <a:satOff val="-11096"/>
              <a:lumOff val="-17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54D48-3B1E-D34D-8465-35E78733124E}">
      <dsp:nvSpPr>
        <dsp:cNvPr id="0" name=""/>
        <dsp:cNvSpPr/>
      </dsp:nvSpPr>
      <dsp:spPr>
        <a:xfrm>
          <a:off x="7512882" y="0"/>
          <a:ext cx="3414946" cy="3689405"/>
        </a:xfrm>
        <a:prstGeom prst="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243" tIns="330200" rIns="266243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Provide patient demographics and documentation of eligibility </a:t>
          </a:r>
        </a:p>
      </dsp:txBody>
      <dsp:txXfrm>
        <a:off x="7512882" y="1401973"/>
        <a:ext cx="3414946" cy="2213643"/>
      </dsp:txXfrm>
    </dsp:sp>
    <dsp:sp modelId="{1A90E0C1-DDC9-4843-B673-3D6C58CAE65D}">
      <dsp:nvSpPr>
        <dsp:cNvPr id="0" name=""/>
        <dsp:cNvSpPr/>
      </dsp:nvSpPr>
      <dsp:spPr>
        <a:xfrm>
          <a:off x="8666944" y="368940"/>
          <a:ext cx="1106821" cy="1106821"/>
        </a:xfrm>
        <a:prstGeom prst="ellipse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accent2">
              <a:hueOff val="5154891"/>
              <a:satOff val="-14794"/>
              <a:lumOff val="-2368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292" tIns="12700" rIns="86292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829034" y="531030"/>
        <a:ext cx="782641" cy="782641"/>
      </dsp:txXfrm>
    </dsp:sp>
    <dsp:sp modelId="{93184BAE-ACE8-2A48-B0FE-CB25AE421E54}">
      <dsp:nvSpPr>
        <dsp:cNvPr id="0" name=""/>
        <dsp:cNvSpPr/>
      </dsp:nvSpPr>
      <dsp:spPr>
        <a:xfrm>
          <a:off x="7512882" y="3689333"/>
          <a:ext cx="3414946" cy="72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BE0CE7-FB6F-9B40-A8BF-32725615DBFA}">
      <dsp:nvSpPr>
        <dsp:cNvPr id="0" name=""/>
        <dsp:cNvSpPr/>
      </dsp:nvSpPr>
      <dsp:spPr>
        <a:xfrm>
          <a:off x="2041821" y="731959"/>
          <a:ext cx="4381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8187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49195" y="775335"/>
        <a:ext cx="23439" cy="4687"/>
      </dsp:txXfrm>
    </dsp:sp>
    <dsp:sp modelId="{CF9B8B86-90B5-D343-949F-B2940ABD4814}">
      <dsp:nvSpPr>
        <dsp:cNvPr id="0" name=""/>
        <dsp:cNvSpPr/>
      </dsp:nvSpPr>
      <dsp:spPr>
        <a:xfrm>
          <a:off x="5414" y="166217"/>
          <a:ext cx="2038207" cy="122292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Clinician identifies patient eligible for study &amp; gives patient info</a:t>
          </a:r>
        </a:p>
      </dsp:txBody>
      <dsp:txXfrm>
        <a:off x="5414" y="166217"/>
        <a:ext cx="2038207" cy="1222924"/>
      </dsp:txXfrm>
    </dsp:sp>
    <dsp:sp modelId="{67C90E04-EAAA-E84F-B74F-8013D6B05789}">
      <dsp:nvSpPr>
        <dsp:cNvPr id="0" name=""/>
        <dsp:cNvSpPr/>
      </dsp:nvSpPr>
      <dsp:spPr>
        <a:xfrm>
          <a:off x="4548816" y="731959"/>
          <a:ext cx="4381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8187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56190" y="775335"/>
        <a:ext cx="23439" cy="4687"/>
      </dsp:txXfrm>
    </dsp:sp>
    <dsp:sp modelId="{4BEAC17D-2DDC-E74D-BCDA-D536F0E2F3E1}">
      <dsp:nvSpPr>
        <dsp:cNvPr id="0" name=""/>
        <dsp:cNvSpPr/>
      </dsp:nvSpPr>
      <dsp:spPr>
        <a:xfrm>
          <a:off x="2512409" y="166217"/>
          <a:ext cx="2038207" cy="122292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FCMG &amp; Emergency Departments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Submit data via RedCap</a:t>
          </a:r>
        </a:p>
      </dsp:txBody>
      <dsp:txXfrm>
        <a:off x="2512409" y="166217"/>
        <a:ext cx="2038207" cy="1222924"/>
      </dsp:txXfrm>
    </dsp:sp>
    <dsp:sp modelId="{EB3A2EA0-4931-884A-86D5-1FC96E6B2569}">
      <dsp:nvSpPr>
        <dsp:cNvPr id="0" name=""/>
        <dsp:cNvSpPr/>
      </dsp:nvSpPr>
      <dsp:spPr>
        <a:xfrm>
          <a:off x="1024518" y="1387341"/>
          <a:ext cx="5013989" cy="438187"/>
        </a:xfrm>
        <a:custGeom>
          <a:avLst/>
          <a:gdLst/>
          <a:ahLst/>
          <a:cxnLst/>
          <a:rect l="0" t="0" r="0" b="0"/>
          <a:pathLst>
            <a:path>
              <a:moveTo>
                <a:pt x="5013989" y="0"/>
              </a:moveTo>
              <a:lnTo>
                <a:pt x="5013989" y="236193"/>
              </a:lnTo>
              <a:lnTo>
                <a:pt x="0" y="236193"/>
              </a:lnTo>
              <a:lnTo>
                <a:pt x="0" y="4381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05616" y="1604091"/>
        <a:ext cx="251792" cy="4687"/>
      </dsp:txXfrm>
    </dsp:sp>
    <dsp:sp modelId="{0E2EBDF4-A24D-2B4F-9493-5D98CF6152BF}">
      <dsp:nvSpPr>
        <dsp:cNvPr id="0" name=""/>
        <dsp:cNvSpPr/>
      </dsp:nvSpPr>
      <dsp:spPr>
        <a:xfrm>
          <a:off x="5019404" y="166217"/>
          <a:ext cx="2038207" cy="122292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Connect Care/Hospitalists &amp; IDA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300" kern="1200"/>
            <a:t>Submit data via EPIC</a:t>
          </a:r>
        </a:p>
      </dsp:txBody>
      <dsp:txXfrm>
        <a:off x="5019404" y="166217"/>
        <a:ext cx="2038207" cy="1222924"/>
      </dsp:txXfrm>
    </dsp:sp>
    <dsp:sp modelId="{275A8667-C594-1A44-A36A-CCEEE824F7B0}">
      <dsp:nvSpPr>
        <dsp:cNvPr id="0" name=""/>
        <dsp:cNvSpPr/>
      </dsp:nvSpPr>
      <dsp:spPr>
        <a:xfrm>
          <a:off x="2041821" y="2423671"/>
          <a:ext cx="4381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8187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49195" y="2467047"/>
        <a:ext cx="23439" cy="4687"/>
      </dsp:txXfrm>
    </dsp:sp>
    <dsp:sp modelId="{6B6E5785-43B0-4B42-9576-8AF1FFC4A74E}">
      <dsp:nvSpPr>
        <dsp:cNvPr id="0" name=""/>
        <dsp:cNvSpPr/>
      </dsp:nvSpPr>
      <dsp:spPr>
        <a:xfrm>
          <a:off x="5414" y="1857929"/>
          <a:ext cx="2038207" cy="122292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GHI will contact patient within 1-2 business days to schedule</a:t>
          </a:r>
        </a:p>
      </dsp:txBody>
      <dsp:txXfrm>
        <a:off x="5414" y="1857929"/>
        <a:ext cx="2038207" cy="1222924"/>
      </dsp:txXfrm>
    </dsp:sp>
    <dsp:sp modelId="{89FE2553-5157-B043-AD44-21BFC47C90BD}">
      <dsp:nvSpPr>
        <dsp:cNvPr id="0" name=""/>
        <dsp:cNvSpPr/>
      </dsp:nvSpPr>
      <dsp:spPr>
        <a:xfrm>
          <a:off x="4548816" y="2423671"/>
          <a:ext cx="4381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8187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56190" y="2467047"/>
        <a:ext cx="23439" cy="4687"/>
      </dsp:txXfrm>
    </dsp:sp>
    <dsp:sp modelId="{355790BB-0CDB-514B-AEA6-CD550F5E9A84}">
      <dsp:nvSpPr>
        <dsp:cNvPr id="0" name=""/>
        <dsp:cNvSpPr/>
      </dsp:nvSpPr>
      <dsp:spPr>
        <a:xfrm>
          <a:off x="2512409" y="1857929"/>
          <a:ext cx="2038207" cy="1222924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GHI will track charts reviewed by each group for compensation</a:t>
          </a:r>
        </a:p>
      </dsp:txBody>
      <dsp:txXfrm>
        <a:off x="2512409" y="1857929"/>
        <a:ext cx="2038207" cy="1222924"/>
      </dsp:txXfrm>
    </dsp:sp>
    <dsp:sp modelId="{C6EA193A-2D2A-FC4A-B4B7-73F3BDFDEF36}">
      <dsp:nvSpPr>
        <dsp:cNvPr id="0" name=""/>
        <dsp:cNvSpPr/>
      </dsp:nvSpPr>
      <dsp:spPr>
        <a:xfrm>
          <a:off x="1024518" y="3079053"/>
          <a:ext cx="5013989" cy="438187"/>
        </a:xfrm>
        <a:custGeom>
          <a:avLst/>
          <a:gdLst/>
          <a:ahLst/>
          <a:cxnLst/>
          <a:rect l="0" t="0" r="0" b="0"/>
          <a:pathLst>
            <a:path>
              <a:moveTo>
                <a:pt x="5013989" y="0"/>
              </a:moveTo>
              <a:lnTo>
                <a:pt x="5013989" y="236193"/>
              </a:lnTo>
              <a:lnTo>
                <a:pt x="0" y="236193"/>
              </a:lnTo>
              <a:lnTo>
                <a:pt x="0" y="43818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05616" y="3295803"/>
        <a:ext cx="251792" cy="4687"/>
      </dsp:txXfrm>
    </dsp:sp>
    <dsp:sp modelId="{5F7D6E5A-AFAF-4A43-A42B-A2CECB4B2444}">
      <dsp:nvSpPr>
        <dsp:cNvPr id="0" name=""/>
        <dsp:cNvSpPr/>
      </dsp:nvSpPr>
      <dsp:spPr>
        <a:xfrm>
          <a:off x="5019404" y="1857929"/>
          <a:ext cx="2038207" cy="122292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Planning for 200-400 charts reviewed per Pre-Screening site</a:t>
          </a:r>
        </a:p>
      </dsp:txBody>
      <dsp:txXfrm>
        <a:off x="5019404" y="1857929"/>
        <a:ext cx="2038207" cy="1222924"/>
      </dsp:txXfrm>
    </dsp:sp>
    <dsp:sp modelId="{478345ED-8D02-1542-BF3D-0106EA0FE54E}">
      <dsp:nvSpPr>
        <dsp:cNvPr id="0" name=""/>
        <dsp:cNvSpPr/>
      </dsp:nvSpPr>
      <dsp:spPr>
        <a:xfrm>
          <a:off x="5414" y="3549641"/>
          <a:ext cx="2038207" cy="122292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874" tIns="104835" rIns="99874" bIns="10483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GHI will enroll 1,000 subjects into study</a:t>
          </a:r>
        </a:p>
      </dsp:txBody>
      <dsp:txXfrm>
        <a:off x="5414" y="3549641"/>
        <a:ext cx="2038207" cy="1222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4AE97-1730-97A4-78B4-5EF9120622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AE6FBC-32F4-94EB-A1BB-CECE9655A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4D179-8650-A0C5-71F2-4E362019C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8734E-095D-27C3-8668-476979CA3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9FA56-D712-41FD-EFB5-355EF5583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0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19748-AFF6-E872-DDAB-D8A83C07E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6CC6B-EEDC-D1D0-306C-82997E01CF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D3DF1-5CBA-2D5B-C4F2-EB5474225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1F0A6-F18B-9F63-D5F4-F3057F61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02AEF-DE59-40CD-0B24-2C4FF115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5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6CEE5B-31EC-1608-3959-D61FB5AA22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E29F9-C275-87FC-F294-6CBAD38F95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73087-0CF6-4C95-5DE6-247BB9C7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EF100-842F-071A-9DB1-11CFFE87F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A4997-8F9E-C957-B445-22EC6D0C1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4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D669E-99FB-C9A7-3EE2-0409E5BA6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BAD40-B7F1-B3D1-76D4-5CFEE7675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32E37-9DFE-3CB0-C2A5-37FE82A81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7C1F5-0694-CCF9-43F6-BA4678F21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0F6CB-9076-DFD9-D9C2-E47F5C17B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7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4AD1F-4191-1BEA-8549-10DBADCB4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AD138-CEB1-FD7F-5E46-E90FB15E8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3B909-D9C6-0377-E813-6CC588D6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1DB5F-F830-EF8A-2499-989ED8324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3225B-B817-0526-AB70-CABF9C66F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2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5D895-935D-E83D-D384-FA1367625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DBF51-98E6-9F98-C785-31D286F629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A67C8-0A24-A6C0-E0BF-65E583629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18B74-A7F8-BFF3-6AC6-A66399A0C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C7A50A-C1F1-27FA-DBA6-575F7AA07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F2D16D-A6C8-5B95-17E9-53231AE6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8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31799-13DA-E859-A282-5F466EB34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2589B-2018-45CF-5737-A55AA68EF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2A967C-5FF4-52C5-514A-C5C3916F0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F5AB41-CFA4-CB17-6541-07EE152744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2F1B9-4322-5D0B-96D8-879C0AFE93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31E115-7D79-2261-3DFC-929AE27D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BF9F3F-727D-6285-1F01-DAB80233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6DCC9E-4C7D-E7F5-469D-07CBA3CD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0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0E40C-464D-9C80-82F2-7D1AF5F61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22438-1196-5B58-E84F-CB2FAB604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367DF-D682-DA90-5096-8F0238D72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6BDB9F-3E3C-1562-801D-D984C8A5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15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78DF3-BECF-52A1-142B-DAF62193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45E78-3DEB-C8F1-7657-3710E568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C072E-BF13-2864-0FB1-81A20693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01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F14E4-757E-2E01-DA26-7CDC2829F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41BCEE-3764-B036-51B6-E673DB8FE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DA763-CF3D-A59E-E099-70391D4715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39FFB-93D1-A6F3-66AE-616F25D37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67615E-6B79-0571-7021-4E742A694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1C6968-8AE1-698F-137B-C6E4F8B4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D923A-89E3-9624-DDFB-2E6092546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2B1984-8D34-43F0-03FA-2B93573FAF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555287-D6D8-AE39-0A39-81B18FC2C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59A84-C0FD-B273-7B48-C2AE8672D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66EF9-A2BD-ABAC-852A-C10E5A93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407BE6-F04D-23AD-305C-BF8CF310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4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E476AF-0C79-0014-514A-EDAA8A28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7AC45-7DAC-D138-CE3B-530461065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6BA95-E0ED-269E-02A5-CB5E84B520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CCCF79-3DDB-6240-99FA-BC12EBD9E5CA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E2281-BC80-5DFE-0C08-70FBBD9761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2596F-12FC-EFB7-54FC-76728188A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0F00B9-B7F5-E643-BCC3-186125E71D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8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trials@upstate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B843A3-83C0-EDB1-71C5-E411998B3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284" y="3602038"/>
            <a:ext cx="11695813" cy="1655762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C4771002 </a:t>
            </a:r>
          </a:p>
          <a:p>
            <a:r>
              <a:rPr lang="en-US"/>
              <a:t>A PHASE 3, PLACEBO-CONTROLLED, DOUBLE-BLINDED, RANDOMIZED</a:t>
            </a:r>
          </a:p>
          <a:p>
            <a:r>
              <a:rPr lang="en-US"/>
              <a:t>STUDY TO EVALUATE THE EFFICACY, SAFETY, AND TOLERABILITY OF A</a:t>
            </a:r>
          </a:p>
          <a:p>
            <a:r>
              <a:rPr lang="en-US"/>
              <a:t>CLOSTRIDIOIDES DIFFICILE VACCINE IN ADULTS 65 YEARS OF AGE AND OLDER</a:t>
            </a:r>
          </a:p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04A15F-0B21-D3C7-D12F-97FDECE68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908221"/>
            <a:ext cx="5486400" cy="2286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DF950D-C55A-82A0-BC4B-83BAE4D0C046}"/>
              </a:ext>
            </a:extLst>
          </p:cNvPr>
          <p:cNvSpPr txBox="1"/>
          <p:nvPr/>
        </p:nvSpPr>
        <p:spPr>
          <a:xfrm>
            <a:off x="4593265" y="5613991"/>
            <a:ext cx="2966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Pre-Screening Site Training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CA443C-8D89-4A85-0CF9-9A475FC38DAD}"/>
              </a:ext>
            </a:extLst>
          </p:cNvPr>
          <p:cNvSpPr txBox="1"/>
          <p:nvPr/>
        </p:nvSpPr>
        <p:spPr>
          <a:xfrm>
            <a:off x="10415929" y="6361077"/>
            <a:ext cx="1104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V1 03Sep25</a:t>
            </a:r>
          </a:p>
        </p:txBody>
      </p:sp>
    </p:spTree>
    <p:extLst>
      <p:ext uri="{BB962C8B-B14F-4D97-AF65-F5344CB8AC3E}">
        <p14:creationId xmlns:p14="http://schemas.microsoft.com/office/powerpoint/2010/main" val="281631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B20923-B954-D3C4-B7AF-DAD15BA2C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Subject Compensation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7F5E0-97DD-769B-831A-F6A4B5D85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US" b="1"/>
              <a:t>$150 </a:t>
            </a:r>
            <a:r>
              <a:rPr lang="en-US"/>
              <a:t>each on-site study visit </a:t>
            </a:r>
          </a:p>
          <a:p>
            <a:r>
              <a:rPr lang="en-US" b="1"/>
              <a:t>$50</a:t>
            </a:r>
            <a:r>
              <a:rPr lang="en-US"/>
              <a:t> each telephone visit </a:t>
            </a:r>
          </a:p>
          <a:p>
            <a:r>
              <a:rPr lang="en-US" b="1"/>
              <a:t>$150 </a:t>
            </a:r>
            <a:r>
              <a:rPr lang="en-US"/>
              <a:t>each CDI in person or remote visit</a:t>
            </a:r>
          </a:p>
          <a:p>
            <a:r>
              <a:rPr lang="en-US" b="1"/>
              <a:t>$75</a:t>
            </a:r>
            <a:r>
              <a:rPr lang="en-US"/>
              <a:t> for vaccination </a:t>
            </a:r>
            <a:r>
              <a:rPr lang="en-US" err="1"/>
              <a:t>eDiary</a:t>
            </a:r>
            <a:r>
              <a:rPr lang="en-US"/>
              <a:t> completion for a period of 7 days </a:t>
            </a:r>
          </a:p>
          <a:p>
            <a:r>
              <a:rPr lang="en-US" b="1"/>
              <a:t>$10 </a:t>
            </a:r>
            <a:r>
              <a:rPr lang="en-US"/>
              <a:t>per month for the Diarrhea e-diary every 2 weeks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542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3E17859-C5F0-476F-A082-A4CB8841D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4375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0A8277-30FC-2713-83C8-D1BB27603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>
            <a:normAutofit/>
          </a:bodyPr>
          <a:lstStyle/>
          <a:p>
            <a:r>
              <a:rPr lang="en-US"/>
              <a:t>Workflow…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E31004-7A82-2981-C088-0D22E2EF2B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046" r="19455" b="1"/>
          <a:stretch>
            <a:fillRect/>
          </a:stretch>
        </p:blipFill>
        <p:spPr>
          <a:xfrm>
            <a:off x="7574813" y="747570"/>
            <a:ext cx="4504881" cy="4504881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1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980527" y="1929807"/>
            <a:ext cx="4556632" cy="455663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00988" y="1969050"/>
            <a:ext cx="666675" cy="6485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776972-2D79-9BB3-4483-9132519B9F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149703"/>
              </p:ext>
            </p:extLst>
          </p:nvPr>
        </p:nvGraphicFramePr>
        <p:xfrm>
          <a:off x="399481" y="1672082"/>
          <a:ext cx="7063026" cy="49387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97476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6EB6E8-A8C2-8AF7-E169-5E7758F7D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/>
              <a:t>How to contact us with questions….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5E6AA-3A3B-30AF-D2BF-D580B55BB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>
                <a:hlinkClick r:id="rId2"/>
              </a:rPr>
              <a:t>trials@upstate.edu</a:t>
            </a:r>
            <a:endParaRPr lang="en-US"/>
          </a:p>
          <a:p>
            <a:r>
              <a:rPr lang="en-US"/>
              <a:t>24/7 on call phone # 315-459-3031</a:t>
            </a:r>
          </a:p>
          <a:p>
            <a:r>
              <a:rPr lang="en-US"/>
              <a:t>Main office # 315-464-5960 (Mon-Fri, 8am-4:30pm)</a:t>
            </a:r>
          </a:p>
        </p:txBody>
      </p:sp>
    </p:spTree>
    <p:extLst>
      <p:ext uri="{BB962C8B-B14F-4D97-AF65-F5344CB8AC3E}">
        <p14:creationId xmlns:p14="http://schemas.microsoft.com/office/powerpoint/2010/main" val="25509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A4A791-2CCD-1519-3B95-99197ED09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49A77-33A1-0A7E-C588-CA0D19996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B5284B0-9AB6-8BB8-4971-71BB193FD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1A4440-5A28-F1FC-D040-7797A9A29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3" y="1396686"/>
            <a:ext cx="3314299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 </a:t>
            </a:r>
            <a:r>
              <a:rPr lang="en-US" i="1">
                <a:solidFill>
                  <a:srgbClr val="FFFFFF"/>
                </a:solidFill>
              </a:rPr>
              <a:t>.Difficile </a:t>
            </a:r>
            <a:br>
              <a:rPr lang="en-US" i="1">
                <a:solidFill>
                  <a:srgbClr val="FFFFFF"/>
                </a:solidFill>
              </a:rPr>
            </a:br>
            <a:r>
              <a:rPr lang="en-US">
                <a:solidFill>
                  <a:srgbClr val="FFFFFF"/>
                </a:solidFill>
              </a:rPr>
              <a:t>Disease Burden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4D7BE1-FDE5-C4C2-0AF6-79F386AD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6B8EF8C-91CA-8581-9487-4ADDB1F34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71D4CA-C5E3-7535-A567-489A0ED5D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en-US" sz="2400"/>
              <a:t>CDI is increasingly recognized and has emerged in populations previously considered to be low risk and lacking the traditional risk factors for CDI. </a:t>
            </a:r>
          </a:p>
          <a:p>
            <a:pPr>
              <a:buFontTx/>
              <a:buChar char="-"/>
            </a:pPr>
            <a:r>
              <a:rPr lang="en-US" sz="2400"/>
              <a:t>In 2019, there were approximately 202,600 hospitalized CDI cases in the US and 11,500 were fatal </a:t>
            </a:r>
          </a:p>
          <a:p>
            <a:pPr>
              <a:buFontTx/>
              <a:buChar char="-"/>
            </a:pPr>
            <a:r>
              <a:rPr lang="en-US" sz="2400"/>
              <a:t>In 2022, the most recent data collection period from the CDC Emerging Infectious Program surveillance- 48% of all CDI cases reported were in </a:t>
            </a:r>
            <a:r>
              <a:rPr lang="en-US" sz="2000"/>
              <a:t>individuals </a:t>
            </a:r>
            <a:r>
              <a:rPr lang="en-US" sz="2400"/>
              <a:t>≥65 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565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9712F1-F008-D445-478C-BB2AD657B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0" y="1153572"/>
            <a:ext cx="3472564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Sites conducting Pre-Screening activities: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7EF0E-4E3C-3969-6C89-CC6B8180A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/>
              <a:t>Family Care Medical Group</a:t>
            </a:r>
          </a:p>
          <a:p>
            <a:r>
              <a:rPr lang="en-US"/>
              <a:t>Connect Care</a:t>
            </a:r>
          </a:p>
          <a:p>
            <a:r>
              <a:rPr lang="en-US"/>
              <a:t>Upstate Hospitalists </a:t>
            </a:r>
          </a:p>
          <a:p>
            <a:r>
              <a:rPr lang="en-US"/>
              <a:t>Upstate Emergency Departments (Downtown &amp; Community)</a:t>
            </a:r>
          </a:p>
          <a:p>
            <a:r>
              <a:rPr lang="en-US"/>
              <a:t>Infectious Disease Associates</a:t>
            </a:r>
          </a:p>
          <a:p>
            <a:r>
              <a:rPr lang="en-US"/>
              <a:t>Global Health Institute </a:t>
            </a:r>
          </a:p>
        </p:txBody>
      </p:sp>
    </p:spTree>
    <p:extLst>
      <p:ext uri="{BB962C8B-B14F-4D97-AF65-F5344CB8AC3E}">
        <p14:creationId xmlns:p14="http://schemas.microsoft.com/office/powerpoint/2010/main" val="897260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86AF68-2A1E-BCD6-4390-1BEEC4E3A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Pre-Screening activities include….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46D304-17C5-9CDA-A58E-407F031599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87375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2873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D092EDF-BD6E-D167-223E-7838F373AB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96000" y="232235"/>
            <a:ext cx="12144000" cy="653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501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542FF7-537A-B82B-D69D-91E8C6961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Study Synopsis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D352-8391-B750-73C5-CCE659033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200" dirty="0"/>
              <a:t>32,000 total enrollment, 200 sites, 4 countries</a:t>
            </a:r>
          </a:p>
          <a:p>
            <a:r>
              <a:rPr lang="en-US" sz="2200" dirty="0"/>
              <a:t>1:1 to C. difficile adjuvanted vaccine or placebo (saline)</a:t>
            </a:r>
          </a:p>
          <a:p>
            <a:r>
              <a:rPr lang="en-US" sz="2200" dirty="0"/>
              <a:t>32,000 participants ≥65 years of age</a:t>
            </a:r>
          </a:p>
          <a:p>
            <a:r>
              <a:rPr lang="en-US" sz="2200" dirty="0"/>
              <a:t>Minimum of 4,000 participants enrolled in the ≥75-year age stratum</a:t>
            </a:r>
          </a:p>
          <a:p>
            <a:r>
              <a:rPr lang="en-US" sz="2200" dirty="0"/>
              <a:t>5 clinic visits: Vaccine 1 (Day 0), Vaccine 2 (Month 6), Follow up (Month 7), Follow up (Month 30), Follow up (Month 42)</a:t>
            </a:r>
          </a:p>
          <a:p>
            <a:r>
              <a:rPr lang="en-US" sz="2200" dirty="0"/>
              <a:t>3 telephone calls: Month 1, Month 12, Month 18</a:t>
            </a:r>
            <a:endParaRPr lang="en-US" dirty="0"/>
          </a:p>
          <a:p>
            <a:r>
              <a:rPr lang="en-US" sz="2200" dirty="0"/>
              <a:t>Contact every 4 </a:t>
            </a:r>
            <a:r>
              <a:rPr lang="en-US" sz="2200" dirty="0" err="1"/>
              <a:t>wks</a:t>
            </a:r>
            <a:r>
              <a:rPr lang="en-US" sz="2200" dirty="0"/>
              <a:t> between visits to remind of stool collection procedures and if kit resupply is needed</a:t>
            </a:r>
          </a:p>
          <a:p>
            <a:pPr marL="0" indent="0">
              <a:buNone/>
            </a:pPr>
            <a:endParaRPr lang="en-US" sz="2200"/>
          </a:p>
          <a:p>
            <a:pPr marL="0" indent="0">
              <a:buNone/>
            </a:pPr>
            <a:endParaRPr lang="en-US" sz="2200"/>
          </a:p>
          <a:p>
            <a:pPr marL="0" indent="0">
              <a:buNone/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283700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11CFED-74C9-40DA-5260-E92B0487A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Potential CDI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71AA8-7C8A-D353-B219-2103AD244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sz="2400"/>
              <a:t>3+ unformed stools in a 24-hour period</a:t>
            </a:r>
          </a:p>
          <a:p>
            <a:r>
              <a:rPr lang="en-US" sz="2400"/>
              <a:t>collect the 4</a:t>
            </a:r>
            <a:r>
              <a:rPr lang="en-US" sz="2400" baseline="30000"/>
              <a:t>th</a:t>
            </a:r>
            <a:r>
              <a:rPr lang="en-US" sz="2400"/>
              <a:t> or subsequent unformed stool send to central laboratory</a:t>
            </a:r>
          </a:p>
          <a:p>
            <a:r>
              <a:rPr lang="en-US" sz="2400"/>
              <a:t>contact the study site to assess for a potential CDI case</a:t>
            </a:r>
          </a:p>
          <a:p>
            <a:r>
              <a:rPr lang="en-US" sz="2400"/>
              <a:t>may be conducted in clinic or via remote methods</a:t>
            </a:r>
          </a:p>
          <a:p>
            <a:r>
              <a:rPr lang="en-US" sz="2400"/>
              <a:t>EPIC or other EMR may be used to identify potential CDI and prompt an unscheduled disease visit evaluation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501736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DBFBCA-CD70-3758-07C0-35A83E2D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Inclusion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CE3A6-D182-7FA5-5797-98ABE40EC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8"/>
            <a:ext cx="10515600" cy="4063393"/>
          </a:xfrm>
        </p:spPr>
        <p:txBody>
          <a:bodyPr>
            <a:normAutofit/>
          </a:bodyPr>
          <a:lstStyle/>
          <a:p>
            <a:r>
              <a:rPr lang="en-US" sz="2200"/>
              <a:t>Age 65+</a:t>
            </a:r>
          </a:p>
          <a:p>
            <a:r>
              <a:rPr lang="en-US" sz="2200"/>
              <a:t>1 of the following criteria:</a:t>
            </a:r>
          </a:p>
          <a:p>
            <a:pPr lvl="1"/>
            <a:r>
              <a:rPr lang="en-US" sz="1800"/>
              <a:t>1 hospitalization for 2+ nights in the past 12 months</a:t>
            </a:r>
          </a:p>
          <a:p>
            <a:pPr lvl="1"/>
            <a:r>
              <a:rPr lang="en-US" sz="1800"/>
              <a:t>2 emergency room visits in the past 12 months</a:t>
            </a:r>
          </a:p>
          <a:p>
            <a:pPr lvl="1"/>
            <a:r>
              <a:rPr lang="en-US" sz="1800"/>
              <a:t>10 out-patient visits in the past 12 months (PCP or secondary care)</a:t>
            </a:r>
          </a:p>
          <a:p>
            <a:pPr lvl="1"/>
            <a:r>
              <a:rPr lang="en-US" sz="1800"/>
              <a:t>Antibiotics for 48hrs+ in the past 12 weeks</a:t>
            </a:r>
          </a:p>
          <a:p>
            <a:pPr lvl="1"/>
            <a:r>
              <a:rPr lang="en-US" sz="1800"/>
              <a:t>Planned hospitalization of 2+ nights or elective surgery (any duration) 14+ days after vaccination #2</a:t>
            </a:r>
          </a:p>
        </p:txBody>
      </p:sp>
    </p:spTree>
    <p:extLst>
      <p:ext uri="{BB962C8B-B14F-4D97-AF65-F5344CB8AC3E}">
        <p14:creationId xmlns:p14="http://schemas.microsoft.com/office/powerpoint/2010/main" val="3434077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D6D548-97BF-37F3-9587-13E3FDF13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en-US">
                <a:solidFill>
                  <a:srgbClr val="FFFFFF"/>
                </a:solidFill>
              </a:rPr>
              <a:t>Exclusion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49223-4087-6FC1-7E9B-4A31F2622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en-US" sz="2200"/>
              <a:t>Prior episode of confirmed CDI (laboratory, colonoscopy, surgery or pathology)</a:t>
            </a:r>
          </a:p>
          <a:p>
            <a:r>
              <a:rPr lang="en-US" sz="2200"/>
              <a:t>Prior large or small bowel resection (does not include appendectomy)</a:t>
            </a:r>
          </a:p>
          <a:p>
            <a:r>
              <a:rPr lang="en-US" sz="2200"/>
              <a:t>Any condition or treatment resulting in frequent diarrhea</a:t>
            </a:r>
          </a:p>
          <a:p>
            <a:r>
              <a:rPr lang="en-US" sz="2200"/>
              <a:t>Immunodeficiency (determined by history and lab results)</a:t>
            </a:r>
          </a:p>
          <a:p>
            <a:pPr lvl="1"/>
            <a:r>
              <a:rPr lang="en-US" sz="1800"/>
              <a:t>Chronic stable HIV, HBV or HCV may be considered for inclusion if they have a viral load less then 50 copies and CD4 count less than 200 and on stable antiretroviral meds within 6 months</a:t>
            </a:r>
          </a:p>
          <a:p>
            <a:r>
              <a:rPr lang="en-US" sz="2200"/>
              <a:t>Metastatic malignancy, Dialysis,  or terminal condition within 12 months</a:t>
            </a:r>
          </a:p>
          <a:p>
            <a:r>
              <a:rPr lang="en-US" sz="2200"/>
              <a:t>Suicidal ideation in the past year or suicidal behavior in the past 5 years</a:t>
            </a:r>
          </a:p>
        </p:txBody>
      </p:sp>
    </p:spTree>
    <p:extLst>
      <p:ext uri="{BB962C8B-B14F-4D97-AF65-F5344CB8AC3E}">
        <p14:creationId xmlns:p14="http://schemas.microsoft.com/office/powerpoint/2010/main" val="1223172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14a42c-c968-4a56-aa5a-e038e2aafe7f">
      <Terms xmlns="http://schemas.microsoft.com/office/infopath/2007/PartnerControls"/>
    </lcf76f155ced4ddcb4097134ff3c332f>
    <Notes xmlns="d514a42c-c968-4a56-aa5a-e038e2aafe7f" xsi:nil="true"/>
    <TaxCatchAll xmlns="358e8f0d-6157-40d0-91fe-fa8754b4fe9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A1D12B4DEAAF4CBC2DBB68EA2E86CA" ma:contentTypeVersion="17" ma:contentTypeDescription="Create a new document." ma:contentTypeScope="" ma:versionID="98ce3dfb1f47da342bd8ecd6a757876a">
  <xsd:schema xmlns:xsd="http://www.w3.org/2001/XMLSchema" xmlns:xs="http://www.w3.org/2001/XMLSchema" xmlns:p="http://schemas.microsoft.com/office/2006/metadata/properties" xmlns:ns2="d514a42c-c968-4a56-aa5a-e038e2aafe7f" xmlns:ns3="358e8f0d-6157-40d0-91fe-fa8754b4fe9e" targetNamespace="http://schemas.microsoft.com/office/2006/metadata/properties" ma:root="true" ma:fieldsID="e2f146980d785fbf9e4f3a34ff76ff4b" ns2:_="" ns3:_="">
    <xsd:import namespace="d514a42c-c968-4a56-aa5a-e038e2aafe7f"/>
    <xsd:import namespace="358e8f0d-6157-40d0-91fe-fa8754b4fe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14a42c-c968-4a56-aa5a-e038e2aafe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9182d8e-9cc1-4730-92c9-ed09eaa341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Notes" ma:index="24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8e8f0d-6157-40d0-91fe-fa8754b4fe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4526f74-44a4-429d-b772-df7faeb565f6}" ma:internalName="TaxCatchAll" ma:showField="CatchAllData" ma:web="358e8f0d-6157-40d0-91fe-fa8754b4fe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2DFE41-AAC9-417F-A5E8-AECF908DE3A9}">
  <ds:schemaRefs>
    <ds:schemaRef ds:uri="358e8f0d-6157-40d0-91fe-fa8754b4fe9e"/>
    <ds:schemaRef ds:uri="d514a42c-c968-4a56-aa5a-e038e2aafe7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34E9E41-6BFE-4AF3-AD5A-04EF1785FD27}">
  <ds:schemaRefs>
    <ds:schemaRef ds:uri="358e8f0d-6157-40d0-91fe-fa8754b4fe9e"/>
    <ds:schemaRef ds:uri="d514a42c-c968-4a56-aa5a-e038e2aafe7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A150905-A650-4199-AB60-A11B0570A9FF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cf50a66-5e26-41dd-89f8-83cf73ffee98}" enabled="0" method="" siteId="{5cf50a66-5e26-41dd-89f8-83cf73ffee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C .Difficile  Disease Burden</vt:lpstr>
      <vt:lpstr>Sites conducting Pre-Screening activities:</vt:lpstr>
      <vt:lpstr>Pre-Screening activities include….</vt:lpstr>
      <vt:lpstr>PowerPoint Presentation</vt:lpstr>
      <vt:lpstr>Study Synopsis</vt:lpstr>
      <vt:lpstr>Potential CDI</vt:lpstr>
      <vt:lpstr>Inclusion Criteria</vt:lpstr>
      <vt:lpstr>Exclusion Criteria</vt:lpstr>
      <vt:lpstr>Subject Compensation</vt:lpstr>
      <vt:lpstr>Workflow…</vt:lpstr>
      <vt:lpstr>How to contact us with questions….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Michelle D. Klick</dc:creator>
  <cp:revision>10</cp:revision>
  <dcterms:created xsi:type="dcterms:W3CDTF">2025-09-03T16:17:02Z</dcterms:created>
  <dcterms:modified xsi:type="dcterms:W3CDTF">2025-10-14T19:31:14Z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0x01010002A1D12B4DEAAF4CBC2DBB68EA2E86CA</vt:lpwstr>
  </property>
  <property fmtid="{D5CDD505-2E9C-101B-9397-08002B2CF9AE}" pid="3" name="MediaServiceImageTags">
    <vt:lpwstr/>
  </property>
</Properties>
</file>